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8" r:id="rId4"/>
  </p:sldMasterIdLst>
  <p:notesMasterIdLst>
    <p:notesMasterId r:id="rId19"/>
  </p:notesMasterIdLst>
  <p:handoutMasterIdLst>
    <p:handoutMasterId r:id="rId20"/>
  </p:handoutMasterIdLst>
  <p:sldIdLst>
    <p:sldId id="410" r:id="rId5"/>
    <p:sldId id="383" r:id="rId6"/>
    <p:sldId id="389" r:id="rId7"/>
    <p:sldId id="391" r:id="rId8"/>
    <p:sldId id="397" r:id="rId9"/>
    <p:sldId id="408" r:id="rId10"/>
    <p:sldId id="406" r:id="rId11"/>
    <p:sldId id="405" r:id="rId12"/>
    <p:sldId id="404" r:id="rId13"/>
    <p:sldId id="398" r:id="rId14"/>
    <p:sldId id="411" r:id="rId15"/>
    <p:sldId id="412" r:id="rId16"/>
    <p:sldId id="413" r:id="rId17"/>
    <p:sldId id="414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227F3F9-98ED-4565-B1ED-24C8C80D82FC}">
          <p14:sldIdLst>
            <p14:sldId id="410"/>
            <p14:sldId id="383"/>
          </p14:sldIdLst>
        </p14:section>
        <p14:section name="Untitled Section" id="{AAF4A49F-3C4F-4B27-BFFA-21C45A51B383}">
          <p14:sldIdLst>
            <p14:sldId id="389"/>
            <p14:sldId id="391"/>
            <p14:sldId id="397"/>
            <p14:sldId id="408"/>
            <p14:sldId id="406"/>
            <p14:sldId id="405"/>
            <p14:sldId id="404"/>
            <p14:sldId id="398"/>
            <p14:sldId id="411"/>
            <p14:sldId id="412"/>
            <p14:sldId id="413"/>
            <p14:sldId id="414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8A107856-5554-42FB-B03E-39F5DBC370B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8/10/relationships/authors" Target="authors.xml"/><Relationship Id="rId3" Type="http://schemas.openxmlformats.org/officeDocument/2006/relationships/customXml" Target="../customXml/item3.xml"/><Relationship Id="rId21" Type="http://schemas.openxmlformats.org/officeDocument/2006/relationships/commentAuthors" Target="comment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1EB5D0D-81DB-4115-945E-7A6EC95BE5E8}" type="doc">
      <dgm:prSet loTypeId="urn:microsoft.com/office/officeart/2005/8/layout/vList2" loCatId="list" qsTypeId="urn:microsoft.com/office/officeart/2005/8/quickstyle/simple1" qsCatId="simple" csTypeId="urn:microsoft.com/office/officeart/2005/8/colors/accent3_2" csCatId="accent3"/>
      <dgm:spPr/>
      <dgm:t>
        <a:bodyPr/>
        <a:lstStyle/>
        <a:p>
          <a:endParaRPr lang="en-US"/>
        </a:p>
      </dgm:t>
    </dgm:pt>
    <dgm:pt modelId="{771FEDEF-42B2-437A-82BD-B785E1FA666D}">
      <dgm:prSet/>
      <dgm:spPr/>
      <dgm:t>
        <a:bodyPr/>
        <a:lstStyle/>
        <a:p>
          <a:pPr algn="l">
            <a:lnSpc>
              <a:spcPct val="90000"/>
            </a:lnSpc>
          </a:pPr>
          <a:r>
            <a:rPr lang="en-US" b="1">
              <a:solidFill>
                <a:srgbClr val="FFFFFF"/>
              </a:solidFill>
              <a:latin typeface="Franklin Gothic Book"/>
              <a:ea typeface="+mn-ea"/>
              <a:cs typeface="+mn-cs"/>
            </a:rPr>
            <a:t>Weight is the Dominant Factor</a:t>
          </a:r>
          <a:br>
            <a:rPr lang="en-US" b="1">
              <a:solidFill>
                <a:schemeClr val="tx1"/>
              </a:solidFill>
              <a:latin typeface="Franklin Gothic Book"/>
              <a:ea typeface="+mn-ea"/>
              <a:cs typeface="+mn-cs"/>
            </a:rPr>
          </a:br>
          <a:r>
            <a:rPr lang="en-US" b="1">
              <a:solidFill>
                <a:srgbClr val="FFFFFF"/>
              </a:solidFill>
              <a:latin typeface="Franklin Gothic Book"/>
              <a:ea typeface="+mn-ea"/>
              <a:cs typeface="+mn-cs"/>
            </a:rPr>
            <a:t> Strongest predictor ( r =-0.83)</a:t>
          </a:r>
          <a:br>
            <a:rPr lang="en-US" b="1">
              <a:solidFill>
                <a:schemeClr val="tx1"/>
              </a:solidFill>
              <a:latin typeface="Franklin Gothic Book"/>
              <a:ea typeface="+mn-ea"/>
              <a:cs typeface="+mn-cs"/>
            </a:rPr>
          </a:br>
          <a:r>
            <a:rPr lang="en-US" b="1">
              <a:solidFill>
                <a:srgbClr val="FFFFFF"/>
              </a:solidFill>
              <a:latin typeface="Franklin Gothic Book"/>
              <a:ea typeface="+mn-ea"/>
              <a:cs typeface="+mn-cs"/>
            </a:rPr>
            <a:t>Effect: -6.8 to –7.4 mpg per 1,000 </a:t>
          </a:r>
          <a:r>
            <a:rPr lang="en-US" b="1" err="1">
              <a:solidFill>
                <a:srgbClr val="FFFFFF"/>
              </a:solidFill>
              <a:latin typeface="Franklin Gothic Book"/>
              <a:ea typeface="+mn-ea"/>
              <a:cs typeface="+mn-cs"/>
            </a:rPr>
            <a:t>Lbs</a:t>
          </a:r>
          <a:endParaRPr lang="en-US" b="1">
            <a:solidFill>
              <a:srgbClr val="FFFFFF"/>
            </a:solidFill>
            <a:latin typeface="Franklin Gothic Book"/>
            <a:ea typeface="+mn-ea"/>
            <a:cs typeface="+mn-cs"/>
          </a:endParaRPr>
        </a:p>
      </dgm:t>
    </dgm:pt>
    <dgm:pt modelId="{A4F27B90-57A5-473B-9B33-BFFD914733D4}" type="parTrans" cxnId="{9564565C-78C2-4F37-B5A0-CE515AA3B7AB}">
      <dgm:prSet/>
      <dgm:spPr/>
      <dgm:t>
        <a:bodyPr/>
        <a:lstStyle/>
        <a:p>
          <a:endParaRPr lang="en-US"/>
        </a:p>
      </dgm:t>
    </dgm:pt>
    <dgm:pt modelId="{034001B5-DB03-4893-986E-3399811F38C9}" type="sibTrans" cxnId="{9564565C-78C2-4F37-B5A0-CE515AA3B7AB}">
      <dgm:prSet/>
      <dgm:spPr/>
      <dgm:t>
        <a:bodyPr/>
        <a:lstStyle/>
        <a:p>
          <a:endParaRPr lang="en-US"/>
        </a:p>
      </dgm:t>
    </dgm:pt>
    <dgm:pt modelId="{FAB89E04-FC1A-4DFD-BF27-AD775DA82F77}">
      <dgm:prSet/>
      <dgm:spPr/>
      <dgm:t>
        <a:bodyPr/>
        <a:lstStyle/>
        <a:p>
          <a:pPr algn="l">
            <a:lnSpc>
              <a:spcPct val="90000"/>
            </a:lnSpc>
          </a:pPr>
          <a:r>
            <a:rPr lang="en-US" b="1">
              <a:solidFill>
                <a:srgbClr val="FFFFFF"/>
              </a:solidFill>
              <a:latin typeface="Franklin Gothic Book"/>
              <a:ea typeface="+mn-ea"/>
              <a:cs typeface="+mn-cs"/>
            </a:rPr>
            <a:t>2. Significant Interaction Discovered</a:t>
          </a:r>
          <a:br>
            <a:rPr lang="en-US" b="1">
              <a:solidFill>
                <a:schemeClr val="tx1"/>
              </a:solidFill>
              <a:latin typeface="Franklin Gothic Book"/>
              <a:ea typeface="+mn-ea"/>
              <a:cs typeface="+mn-cs"/>
            </a:rPr>
          </a:br>
          <a:r>
            <a:rPr lang="en-US" b="1">
              <a:solidFill>
                <a:srgbClr val="FFFFFF"/>
              </a:solidFill>
              <a:latin typeface="Franklin Gothic Book"/>
              <a:ea typeface="+mn-ea"/>
              <a:cs typeface="+mn-cs"/>
            </a:rPr>
            <a:t> Weight penalty decreased 7.5% from 1970 to 1982</a:t>
          </a:r>
          <a:br>
            <a:rPr lang="en-US" b="1">
              <a:solidFill>
                <a:schemeClr val="tx1"/>
              </a:solidFill>
              <a:latin typeface="Franklin Gothic Book"/>
              <a:ea typeface="+mn-ea"/>
              <a:cs typeface="+mn-cs"/>
            </a:rPr>
          </a:br>
          <a:r>
            <a:rPr lang="en-US" b="1">
              <a:solidFill>
                <a:srgbClr val="FFFFFF"/>
              </a:solidFill>
              <a:latin typeface="Franklin Gothic Book"/>
              <a:ea typeface="+mn-ea"/>
              <a:cs typeface="+mn-cs"/>
            </a:rPr>
            <a:t> Technology reduced the cost of weight</a:t>
          </a:r>
        </a:p>
      </dgm:t>
    </dgm:pt>
    <dgm:pt modelId="{5B7F8EBD-2BC8-4FC8-B2E9-1A2BE762D65E}" type="parTrans" cxnId="{343BA1AD-44F7-4AB5-B12C-28A9FC434395}">
      <dgm:prSet/>
      <dgm:spPr/>
      <dgm:t>
        <a:bodyPr/>
        <a:lstStyle/>
        <a:p>
          <a:endParaRPr lang="en-US"/>
        </a:p>
      </dgm:t>
    </dgm:pt>
    <dgm:pt modelId="{4CF35ED1-B600-491B-B869-2AD6A7C8C8AE}" type="sibTrans" cxnId="{343BA1AD-44F7-4AB5-B12C-28A9FC434395}">
      <dgm:prSet/>
      <dgm:spPr/>
      <dgm:t>
        <a:bodyPr/>
        <a:lstStyle/>
        <a:p>
          <a:endParaRPr lang="en-US"/>
        </a:p>
      </dgm:t>
    </dgm:pt>
    <dgm:pt modelId="{7F2A0E68-571F-4B0A-8EBB-69754B5AABA0}">
      <dgm:prSet/>
      <dgm:spPr/>
      <dgm:t>
        <a:bodyPr/>
        <a:lstStyle/>
        <a:p>
          <a:pPr algn="l">
            <a:lnSpc>
              <a:spcPct val="90000"/>
            </a:lnSpc>
          </a:pPr>
          <a:r>
            <a:rPr lang="en-US" b="1">
              <a:solidFill>
                <a:srgbClr val="FFFFFF"/>
              </a:solidFill>
              <a:latin typeface="Franklin Gothic Book"/>
              <a:ea typeface="+mn-ea"/>
              <a:cs typeface="+mn-cs"/>
            </a:rPr>
            <a:t>3. Technology Improved Efficiency</a:t>
          </a:r>
          <a:br>
            <a:rPr lang="en-US" b="1">
              <a:solidFill>
                <a:schemeClr val="tx1"/>
              </a:solidFill>
              <a:latin typeface="Franklin Gothic Book"/>
              <a:ea typeface="+mn-ea"/>
              <a:cs typeface="+mn-cs"/>
            </a:rPr>
          </a:br>
          <a:r>
            <a:rPr lang="en-US" b="1">
              <a:solidFill>
                <a:srgbClr val="FFFFFF"/>
              </a:solidFill>
              <a:latin typeface="Franklin Gothic Book"/>
              <a:ea typeface="+mn-ea"/>
              <a:cs typeface="+mn-cs"/>
            </a:rPr>
            <a:t> Average improvement: 0.76 mpg per year</a:t>
          </a:r>
          <a:br>
            <a:rPr lang="en-US" b="1">
              <a:solidFill>
                <a:schemeClr val="tx1"/>
              </a:solidFill>
              <a:latin typeface="Franklin Gothic Book"/>
              <a:ea typeface="+mn-ea"/>
              <a:cs typeface="+mn-cs"/>
            </a:rPr>
          </a:br>
          <a:r>
            <a:rPr lang="en-US" b="1">
              <a:solidFill>
                <a:srgbClr val="FFFFFF"/>
              </a:solidFill>
              <a:latin typeface="Franklin Gothic Book"/>
              <a:ea typeface="+mn-ea"/>
              <a:cs typeface="+mn-cs"/>
            </a:rPr>
            <a:t> Total 1970-1982: 9-mpg improvement</a:t>
          </a:r>
        </a:p>
      </dgm:t>
    </dgm:pt>
    <dgm:pt modelId="{9FDE4DDA-57DD-436C-BD1A-31DA6FB141AF}" type="parTrans" cxnId="{2AD863E7-B213-4E71-8D7E-64BC53F7DC24}">
      <dgm:prSet/>
      <dgm:spPr/>
      <dgm:t>
        <a:bodyPr/>
        <a:lstStyle/>
        <a:p>
          <a:endParaRPr lang="en-US"/>
        </a:p>
      </dgm:t>
    </dgm:pt>
    <dgm:pt modelId="{AF898DCA-226F-4060-8D21-7071811BB6C2}" type="sibTrans" cxnId="{2AD863E7-B213-4E71-8D7E-64BC53F7DC24}">
      <dgm:prSet/>
      <dgm:spPr/>
      <dgm:t>
        <a:bodyPr/>
        <a:lstStyle/>
        <a:p>
          <a:endParaRPr lang="en-US"/>
        </a:p>
      </dgm:t>
    </dgm:pt>
    <dgm:pt modelId="{CD8DA552-20FF-465E-9302-CFEFF9EF207B}">
      <dgm:prSet/>
      <dgm:spPr/>
      <dgm:t>
        <a:bodyPr/>
        <a:lstStyle/>
        <a:p>
          <a:pPr algn="l">
            <a:lnSpc>
              <a:spcPct val="90000"/>
            </a:lnSpc>
          </a:pPr>
          <a:r>
            <a:rPr lang="en-US" b="1">
              <a:solidFill>
                <a:srgbClr val="FFFFFF"/>
              </a:solidFill>
              <a:latin typeface="Franklin Gothic Book"/>
              <a:ea typeface="+mn-ea"/>
              <a:cs typeface="+mn-cs"/>
            </a:rPr>
            <a:t>4. Origin Matters</a:t>
          </a:r>
          <a:br>
            <a:rPr lang="en-US" b="1">
              <a:solidFill>
                <a:schemeClr val="tx1"/>
              </a:solidFill>
              <a:latin typeface="Franklin Gothic Book"/>
              <a:ea typeface="+mn-ea"/>
              <a:cs typeface="+mn-cs"/>
            </a:rPr>
          </a:br>
          <a:r>
            <a:rPr lang="en-US" b="1">
              <a:solidFill>
                <a:srgbClr val="FFFFFF"/>
              </a:solidFill>
              <a:latin typeface="Franklin Gothic Book"/>
              <a:ea typeface="+mn-ea"/>
              <a:cs typeface="+mn-cs"/>
            </a:rPr>
            <a:t> Japan: +1.68 mpg vs USA</a:t>
          </a:r>
          <a:br>
            <a:rPr lang="en-US" b="1">
              <a:solidFill>
                <a:schemeClr val="tx1"/>
              </a:solidFill>
              <a:latin typeface="Franklin Gothic Book"/>
              <a:ea typeface="+mn-ea"/>
              <a:cs typeface="+mn-cs"/>
            </a:rPr>
          </a:br>
          <a:r>
            <a:rPr lang="en-US" b="1">
              <a:solidFill>
                <a:srgbClr val="FFFFFF"/>
              </a:solidFill>
              <a:latin typeface="Franklin Gothic Book"/>
              <a:ea typeface="+mn-ea"/>
              <a:cs typeface="+mn-cs"/>
            </a:rPr>
            <a:t> Europe:+2.15 mpg vs USA</a:t>
          </a:r>
        </a:p>
      </dgm:t>
    </dgm:pt>
    <dgm:pt modelId="{F90D836D-786D-4F5C-B1AE-53AB9114B33F}" type="parTrans" cxnId="{F827E2A2-DEF5-4D23-BA5E-7C4501F8E0F8}">
      <dgm:prSet/>
      <dgm:spPr/>
      <dgm:t>
        <a:bodyPr/>
        <a:lstStyle/>
        <a:p>
          <a:endParaRPr lang="en-US"/>
        </a:p>
      </dgm:t>
    </dgm:pt>
    <dgm:pt modelId="{EA4BA4A1-808F-48AE-AD31-2E0A06EA7B92}" type="sibTrans" cxnId="{F827E2A2-DEF5-4D23-BA5E-7C4501F8E0F8}">
      <dgm:prSet/>
      <dgm:spPr/>
      <dgm:t>
        <a:bodyPr/>
        <a:lstStyle/>
        <a:p>
          <a:endParaRPr lang="en-US"/>
        </a:p>
      </dgm:t>
    </dgm:pt>
    <dgm:pt modelId="{2147C058-6DBD-4265-940E-2DF126A2D8D1}">
      <dgm:prSet/>
      <dgm:spPr/>
      <dgm:t>
        <a:bodyPr/>
        <a:lstStyle/>
        <a:p>
          <a:pPr algn="l">
            <a:lnSpc>
              <a:spcPct val="90000"/>
            </a:lnSpc>
          </a:pPr>
          <a:r>
            <a:rPr lang="en-US" b="1">
              <a:solidFill>
                <a:srgbClr val="FFFFFF"/>
              </a:solidFill>
              <a:latin typeface="Franklin Gothic Book"/>
              <a:ea typeface="+mn-ea"/>
              <a:cs typeface="+mn-cs"/>
            </a:rPr>
            <a:t>5. Model 4 is Best</a:t>
          </a:r>
          <a:br>
            <a:rPr lang="en-US" b="1">
              <a:solidFill>
                <a:schemeClr val="tx1"/>
              </a:solidFill>
              <a:latin typeface="Franklin Gothic Book"/>
              <a:ea typeface="+mn-ea"/>
              <a:cs typeface="+mn-cs"/>
            </a:rPr>
          </a:br>
          <a:r>
            <a:rPr lang="en-US" b="1">
              <a:solidFill>
                <a:srgbClr val="FFFFFF"/>
              </a:solidFill>
              <a:latin typeface="Franklin Gothic Book"/>
              <a:ea typeface="+mn-ea"/>
              <a:cs typeface="+mn-cs"/>
            </a:rPr>
            <a:t> </a:t>
          </a:r>
          <a:r>
            <a:rPr lang="en-US" b="1" err="1">
              <a:solidFill>
                <a:srgbClr val="FFFFFF"/>
              </a:solidFill>
              <a:latin typeface="Franklin Gothic Book"/>
              <a:ea typeface="+mn-ea"/>
              <a:cs typeface="+mn-cs"/>
            </a:rPr>
            <a:t>Rsquare</a:t>
          </a:r>
          <a:r>
            <a:rPr lang="en-US" b="1">
              <a:solidFill>
                <a:srgbClr val="FFFFFF"/>
              </a:solidFill>
              <a:latin typeface="Franklin Gothic Book"/>
              <a:ea typeface="+mn-ea"/>
              <a:cs typeface="+mn-cs"/>
            </a:rPr>
            <a:t> = 84.3% all predictors significant</a:t>
          </a:r>
        </a:p>
      </dgm:t>
    </dgm:pt>
    <dgm:pt modelId="{7C1C49BE-6726-4564-A7E5-C614988CB966}" type="parTrans" cxnId="{0BFA6E41-BBFB-4367-84A8-3D17E845156F}">
      <dgm:prSet/>
      <dgm:spPr/>
      <dgm:t>
        <a:bodyPr/>
        <a:lstStyle/>
        <a:p>
          <a:endParaRPr lang="en-US"/>
        </a:p>
      </dgm:t>
    </dgm:pt>
    <dgm:pt modelId="{B0D4AE9D-66B4-4200-A84E-9BA4836BF264}" type="sibTrans" cxnId="{0BFA6E41-BBFB-4367-84A8-3D17E845156F}">
      <dgm:prSet/>
      <dgm:spPr/>
      <dgm:t>
        <a:bodyPr/>
        <a:lstStyle/>
        <a:p>
          <a:endParaRPr lang="en-US"/>
        </a:p>
      </dgm:t>
    </dgm:pt>
    <dgm:pt modelId="{14917B6A-934C-417E-B84E-AB93BFC30A6B}" type="pres">
      <dgm:prSet presAssocID="{31EB5D0D-81DB-4115-945E-7A6EC95BE5E8}" presName="linear" presStyleCnt="0">
        <dgm:presLayoutVars>
          <dgm:animLvl val="lvl"/>
          <dgm:resizeHandles val="exact"/>
        </dgm:presLayoutVars>
      </dgm:prSet>
      <dgm:spPr/>
    </dgm:pt>
    <dgm:pt modelId="{D9900BAA-BF63-48A0-92EC-05BE0409C8FF}" type="pres">
      <dgm:prSet presAssocID="{771FEDEF-42B2-437A-82BD-B785E1FA666D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3DCF65D5-BDEA-4717-92A7-6C97482F4CE0}" type="pres">
      <dgm:prSet presAssocID="{034001B5-DB03-4893-986E-3399811F38C9}" presName="spacer" presStyleCnt="0"/>
      <dgm:spPr/>
    </dgm:pt>
    <dgm:pt modelId="{35A839F1-F781-4D67-BD0B-7306F604871E}" type="pres">
      <dgm:prSet presAssocID="{FAB89E04-FC1A-4DFD-BF27-AD775DA82F77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E2CC2512-A704-4453-86C1-9A6F1E38E2B2}" type="pres">
      <dgm:prSet presAssocID="{4CF35ED1-B600-491B-B869-2AD6A7C8C8AE}" presName="spacer" presStyleCnt="0"/>
      <dgm:spPr/>
    </dgm:pt>
    <dgm:pt modelId="{EE7609A8-92F1-4ED5-877D-15620CD4CF05}" type="pres">
      <dgm:prSet presAssocID="{7F2A0E68-571F-4B0A-8EBB-69754B5AABA0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E9E8CA98-D083-402F-8766-77A404207861}" type="pres">
      <dgm:prSet presAssocID="{AF898DCA-226F-4060-8D21-7071811BB6C2}" presName="spacer" presStyleCnt="0"/>
      <dgm:spPr/>
    </dgm:pt>
    <dgm:pt modelId="{4F8E9132-878C-4A30-9B71-FC2A54E0B71E}" type="pres">
      <dgm:prSet presAssocID="{CD8DA552-20FF-465E-9302-CFEFF9EF207B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63531527-2BA7-4DF6-9297-04A68C60EAA4}" type="pres">
      <dgm:prSet presAssocID="{EA4BA4A1-808F-48AE-AD31-2E0A06EA7B92}" presName="spacer" presStyleCnt="0"/>
      <dgm:spPr/>
    </dgm:pt>
    <dgm:pt modelId="{E886833E-E266-46DD-B555-04F6716C0C1B}" type="pres">
      <dgm:prSet presAssocID="{2147C058-6DBD-4265-940E-2DF126A2D8D1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BA219A19-7904-4D3C-BA39-B9274EBC3636}" type="presOf" srcId="{2147C058-6DBD-4265-940E-2DF126A2D8D1}" destId="{E886833E-E266-46DD-B555-04F6716C0C1B}" srcOrd="0" destOrd="0" presId="urn:microsoft.com/office/officeart/2005/8/layout/vList2"/>
    <dgm:cxn modelId="{83059522-EF41-47AC-8B8B-386C5E26B840}" type="presOf" srcId="{FAB89E04-FC1A-4DFD-BF27-AD775DA82F77}" destId="{35A839F1-F781-4D67-BD0B-7306F604871E}" srcOrd="0" destOrd="0" presId="urn:microsoft.com/office/officeart/2005/8/layout/vList2"/>
    <dgm:cxn modelId="{9564565C-78C2-4F37-B5A0-CE515AA3B7AB}" srcId="{31EB5D0D-81DB-4115-945E-7A6EC95BE5E8}" destId="{771FEDEF-42B2-437A-82BD-B785E1FA666D}" srcOrd="0" destOrd="0" parTransId="{A4F27B90-57A5-473B-9B33-BFFD914733D4}" sibTransId="{034001B5-DB03-4893-986E-3399811F38C9}"/>
    <dgm:cxn modelId="{0BFA6E41-BBFB-4367-84A8-3D17E845156F}" srcId="{31EB5D0D-81DB-4115-945E-7A6EC95BE5E8}" destId="{2147C058-6DBD-4265-940E-2DF126A2D8D1}" srcOrd="4" destOrd="0" parTransId="{7C1C49BE-6726-4564-A7E5-C614988CB966}" sibTransId="{B0D4AE9D-66B4-4200-A84E-9BA4836BF264}"/>
    <dgm:cxn modelId="{E3B5CA47-53D4-4C96-9E78-E9FE7689EE64}" type="presOf" srcId="{CD8DA552-20FF-465E-9302-CFEFF9EF207B}" destId="{4F8E9132-878C-4A30-9B71-FC2A54E0B71E}" srcOrd="0" destOrd="0" presId="urn:microsoft.com/office/officeart/2005/8/layout/vList2"/>
    <dgm:cxn modelId="{EF790D8E-D434-4C36-AEE6-E5EDC160BECB}" type="presOf" srcId="{7F2A0E68-571F-4B0A-8EBB-69754B5AABA0}" destId="{EE7609A8-92F1-4ED5-877D-15620CD4CF05}" srcOrd="0" destOrd="0" presId="urn:microsoft.com/office/officeart/2005/8/layout/vList2"/>
    <dgm:cxn modelId="{F827E2A2-DEF5-4D23-BA5E-7C4501F8E0F8}" srcId="{31EB5D0D-81DB-4115-945E-7A6EC95BE5E8}" destId="{CD8DA552-20FF-465E-9302-CFEFF9EF207B}" srcOrd="3" destOrd="0" parTransId="{F90D836D-786D-4F5C-B1AE-53AB9114B33F}" sibTransId="{EA4BA4A1-808F-48AE-AD31-2E0A06EA7B92}"/>
    <dgm:cxn modelId="{343BA1AD-44F7-4AB5-B12C-28A9FC434395}" srcId="{31EB5D0D-81DB-4115-945E-7A6EC95BE5E8}" destId="{FAB89E04-FC1A-4DFD-BF27-AD775DA82F77}" srcOrd="1" destOrd="0" parTransId="{5B7F8EBD-2BC8-4FC8-B2E9-1A2BE762D65E}" sibTransId="{4CF35ED1-B600-491B-B869-2AD6A7C8C8AE}"/>
    <dgm:cxn modelId="{21C159C9-228C-4372-B9A8-F50C69A13F78}" type="presOf" srcId="{31EB5D0D-81DB-4115-945E-7A6EC95BE5E8}" destId="{14917B6A-934C-417E-B84E-AB93BFC30A6B}" srcOrd="0" destOrd="0" presId="urn:microsoft.com/office/officeart/2005/8/layout/vList2"/>
    <dgm:cxn modelId="{2AD863E7-B213-4E71-8D7E-64BC53F7DC24}" srcId="{31EB5D0D-81DB-4115-945E-7A6EC95BE5E8}" destId="{7F2A0E68-571F-4B0A-8EBB-69754B5AABA0}" srcOrd="2" destOrd="0" parTransId="{9FDE4DDA-57DD-436C-BD1A-31DA6FB141AF}" sibTransId="{AF898DCA-226F-4060-8D21-7071811BB6C2}"/>
    <dgm:cxn modelId="{CBC58FFC-842B-4C07-B673-C0F9C14BC720}" type="presOf" srcId="{771FEDEF-42B2-437A-82BD-B785E1FA666D}" destId="{D9900BAA-BF63-48A0-92EC-05BE0409C8FF}" srcOrd="0" destOrd="0" presId="urn:microsoft.com/office/officeart/2005/8/layout/vList2"/>
    <dgm:cxn modelId="{B0FE02D3-C2B0-4BFE-8218-7BF1D4FE3CBB}" type="presParOf" srcId="{14917B6A-934C-417E-B84E-AB93BFC30A6B}" destId="{D9900BAA-BF63-48A0-92EC-05BE0409C8FF}" srcOrd="0" destOrd="0" presId="urn:microsoft.com/office/officeart/2005/8/layout/vList2"/>
    <dgm:cxn modelId="{C1831BAA-67C1-4417-A902-FBE3C17C9711}" type="presParOf" srcId="{14917B6A-934C-417E-B84E-AB93BFC30A6B}" destId="{3DCF65D5-BDEA-4717-92A7-6C97482F4CE0}" srcOrd="1" destOrd="0" presId="urn:microsoft.com/office/officeart/2005/8/layout/vList2"/>
    <dgm:cxn modelId="{5D299F96-F682-4885-8E6A-FE318885B505}" type="presParOf" srcId="{14917B6A-934C-417E-B84E-AB93BFC30A6B}" destId="{35A839F1-F781-4D67-BD0B-7306F604871E}" srcOrd="2" destOrd="0" presId="urn:microsoft.com/office/officeart/2005/8/layout/vList2"/>
    <dgm:cxn modelId="{0157972D-587B-495D-8107-385378CF905E}" type="presParOf" srcId="{14917B6A-934C-417E-B84E-AB93BFC30A6B}" destId="{E2CC2512-A704-4453-86C1-9A6F1E38E2B2}" srcOrd="3" destOrd="0" presId="urn:microsoft.com/office/officeart/2005/8/layout/vList2"/>
    <dgm:cxn modelId="{3341898F-156A-4215-B659-8F68146988F0}" type="presParOf" srcId="{14917B6A-934C-417E-B84E-AB93BFC30A6B}" destId="{EE7609A8-92F1-4ED5-877D-15620CD4CF05}" srcOrd="4" destOrd="0" presId="urn:microsoft.com/office/officeart/2005/8/layout/vList2"/>
    <dgm:cxn modelId="{197694DA-C37E-4373-8022-515924F51CD2}" type="presParOf" srcId="{14917B6A-934C-417E-B84E-AB93BFC30A6B}" destId="{E9E8CA98-D083-402F-8766-77A404207861}" srcOrd="5" destOrd="0" presId="urn:microsoft.com/office/officeart/2005/8/layout/vList2"/>
    <dgm:cxn modelId="{5666BBDE-91CD-41B4-A86C-BAB5856C5A1A}" type="presParOf" srcId="{14917B6A-934C-417E-B84E-AB93BFC30A6B}" destId="{4F8E9132-878C-4A30-9B71-FC2A54E0B71E}" srcOrd="6" destOrd="0" presId="urn:microsoft.com/office/officeart/2005/8/layout/vList2"/>
    <dgm:cxn modelId="{E8BE3D53-9D31-49AA-BA5F-B06345EE3C92}" type="presParOf" srcId="{14917B6A-934C-417E-B84E-AB93BFC30A6B}" destId="{63531527-2BA7-4DF6-9297-04A68C60EAA4}" srcOrd="7" destOrd="0" presId="urn:microsoft.com/office/officeart/2005/8/layout/vList2"/>
    <dgm:cxn modelId="{6D709646-B9A0-4B12-B523-545607E4A4AD}" type="presParOf" srcId="{14917B6A-934C-417E-B84E-AB93BFC30A6B}" destId="{E886833E-E266-46DD-B555-04F6716C0C1B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9900BAA-BF63-48A0-92EC-05BE0409C8FF}">
      <dsp:nvSpPr>
        <dsp:cNvPr id="0" name=""/>
        <dsp:cNvSpPr/>
      </dsp:nvSpPr>
      <dsp:spPr>
        <a:xfrm>
          <a:off x="0" y="99290"/>
          <a:ext cx="6866093" cy="947699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>
              <a:solidFill>
                <a:srgbClr val="FFFFFF"/>
              </a:solidFill>
              <a:latin typeface="Franklin Gothic Book"/>
              <a:ea typeface="+mn-ea"/>
              <a:cs typeface="+mn-cs"/>
            </a:rPr>
            <a:t>Weight is the Dominant Factor</a:t>
          </a:r>
          <a:br>
            <a:rPr lang="en-US" sz="1800" b="1" kern="1200">
              <a:solidFill>
                <a:schemeClr val="tx1"/>
              </a:solidFill>
              <a:latin typeface="Franklin Gothic Book"/>
              <a:ea typeface="+mn-ea"/>
              <a:cs typeface="+mn-cs"/>
            </a:rPr>
          </a:br>
          <a:r>
            <a:rPr lang="en-US" sz="1800" b="1" kern="1200">
              <a:solidFill>
                <a:srgbClr val="FFFFFF"/>
              </a:solidFill>
              <a:latin typeface="Franklin Gothic Book"/>
              <a:ea typeface="+mn-ea"/>
              <a:cs typeface="+mn-cs"/>
            </a:rPr>
            <a:t> Strongest predictor ( r =-0.83)</a:t>
          </a:r>
          <a:br>
            <a:rPr lang="en-US" sz="1800" b="1" kern="1200">
              <a:solidFill>
                <a:schemeClr val="tx1"/>
              </a:solidFill>
              <a:latin typeface="Franklin Gothic Book"/>
              <a:ea typeface="+mn-ea"/>
              <a:cs typeface="+mn-cs"/>
            </a:rPr>
          </a:br>
          <a:r>
            <a:rPr lang="en-US" sz="1800" b="1" kern="1200">
              <a:solidFill>
                <a:srgbClr val="FFFFFF"/>
              </a:solidFill>
              <a:latin typeface="Franklin Gothic Book"/>
              <a:ea typeface="+mn-ea"/>
              <a:cs typeface="+mn-cs"/>
            </a:rPr>
            <a:t>Effect: -6.8 to –7.4 mpg per 1,000 </a:t>
          </a:r>
          <a:r>
            <a:rPr lang="en-US" sz="1800" b="1" kern="1200" err="1">
              <a:solidFill>
                <a:srgbClr val="FFFFFF"/>
              </a:solidFill>
              <a:latin typeface="Franklin Gothic Book"/>
              <a:ea typeface="+mn-ea"/>
              <a:cs typeface="+mn-cs"/>
            </a:rPr>
            <a:t>Lbs</a:t>
          </a:r>
          <a:endParaRPr lang="en-US" sz="1800" b="1" kern="1200">
            <a:solidFill>
              <a:srgbClr val="FFFFFF"/>
            </a:solidFill>
            <a:latin typeface="Franklin Gothic Book"/>
            <a:ea typeface="+mn-ea"/>
            <a:cs typeface="+mn-cs"/>
          </a:endParaRPr>
        </a:p>
      </dsp:txBody>
      <dsp:txXfrm>
        <a:off x="46263" y="145553"/>
        <a:ext cx="6773567" cy="855173"/>
      </dsp:txXfrm>
    </dsp:sp>
    <dsp:sp modelId="{35A839F1-F781-4D67-BD0B-7306F604871E}">
      <dsp:nvSpPr>
        <dsp:cNvPr id="0" name=""/>
        <dsp:cNvSpPr/>
      </dsp:nvSpPr>
      <dsp:spPr>
        <a:xfrm>
          <a:off x="0" y="1098830"/>
          <a:ext cx="6866093" cy="947699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>
              <a:solidFill>
                <a:srgbClr val="FFFFFF"/>
              </a:solidFill>
              <a:latin typeface="Franklin Gothic Book"/>
              <a:ea typeface="+mn-ea"/>
              <a:cs typeface="+mn-cs"/>
            </a:rPr>
            <a:t>2. Significant Interaction Discovered</a:t>
          </a:r>
          <a:br>
            <a:rPr lang="en-US" sz="1800" b="1" kern="1200">
              <a:solidFill>
                <a:schemeClr val="tx1"/>
              </a:solidFill>
              <a:latin typeface="Franklin Gothic Book"/>
              <a:ea typeface="+mn-ea"/>
              <a:cs typeface="+mn-cs"/>
            </a:rPr>
          </a:br>
          <a:r>
            <a:rPr lang="en-US" sz="1800" b="1" kern="1200">
              <a:solidFill>
                <a:srgbClr val="FFFFFF"/>
              </a:solidFill>
              <a:latin typeface="Franklin Gothic Book"/>
              <a:ea typeface="+mn-ea"/>
              <a:cs typeface="+mn-cs"/>
            </a:rPr>
            <a:t> Weight penalty decreased 7.5% from 1970 to 1982</a:t>
          </a:r>
          <a:br>
            <a:rPr lang="en-US" sz="1800" b="1" kern="1200">
              <a:solidFill>
                <a:schemeClr val="tx1"/>
              </a:solidFill>
              <a:latin typeface="Franklin Gothic Book"/>
              <a:ea typeface="+mn-ea"/>
              <a:cs typeface="+mn-cs"/>
            </a:rPr>
          </a:br>
          <a:r>
            <a:rPr lang="en-US" sz="1800" b="1" kern="1200">
              <a:solidFill>
                <a:srgbClr val="FFFFFF"/>
              </a:solidFill>
              <a:latin typeface="Franklin Gothic Book"/>
              <a:ea typeface="+mn-ea"/>
              <a:cs typeface="+mn-cs"/>
            </a:rPr>
            <a:t> Technology reduced the cost of weight</a:t>
          </a:r>
        </a:p>
      </dsp:txBody>
      <dsp:txXfrm>
        <a:off x="46263" y="1145093"/>
        <a:ext cx="6773567" cy="855173"/>
      </dsp:txXfrm>
    </dsp:sp>
    <dsp:sp modelId="{EE7609A8-92F1-4ED5-877D-15620CD4CF05}">
      <dsp:nvSpPr>
        <dsp:cNvPr id="0" name=""/>
        <dsp:cNvSpPr/>
      </dsp:nvSpPr>
      <dsp:spPr>
        <a:xfrm>
          <a:off x="0" y="2098370"/>
          <a:ext cx="6866093" cy="947699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>
              <a:solidFill>
                <a:srgbClr val="FFFFFF"/>
              </a:solidFill>
              <a:latin typeface="Franklin Gothic Book"/>
              <a:ea typeface="+mn-ea"/>
              <a:cs typeface="+mn-cs"/>
            </a:rPr>
            <a:t>3. Technology Improved Efficiency</a:t>
          </a:r>
          <a:br>
            <a:rPr lang="en-US" sz="1800" b="1" kern="1200">
              <a:solidFill>
                <a:schemeClr val="tx1"/>
              </a:solidFill>
              <a:latin typeface="Franklin Gothic Book"/>
              <a:ea typeface="+mn-ea"/>
              <a:cs typeface="+mn-cs"/>
            </a:rPr>
          </a:br>
          <a:r>
            <a:rPr lang="en-US" sz="1800" b="1" kern="1200">
              <a:solidFill>
                <a:srgbClr val="FFFFFF"/>
              </a:solidFill>
              <a:latin typeface="Franklin Gothic Book"/>
              <a:ea typeface="+mn-ea"/>
              <a:cs typeface="+mn-cs"/>
            </a:rPr>
            <a:t> Average improvement: 0.76 mpg per year</a:t>
          </a:r>
          <a:br>
            <a:rPr lang="en-US" sz="1800" b="1" kern="1200">
              <a:solidFill>
                <a:schemeClr val="tx1"/>
              </a:solidFill>
              <a:latin typeface="Franklin Gothic Book"/>
              <a:ea typeface="+mn-ea"/>
              <a:cs typeface="+mn-cs"/>
            </a:rPr>
          </a:br>
          <a:r>
            <a:rPr lang="en-US" sz="1800" b="1" kern="1200">
              <a:solidFill>
                <a:srgbClr val="FFFFFF"/>
              </a:solidFill>
              <a:latin typeface="Franklin Gothic Book"/>
              <a:ea typeface="+mn-ea"/>
              <a:cs typeface="+mn-cs"/>
            </a:rPr>
            <a:t> Total 1970-1982: 9-mpg improvement</a:t>
          </a:r>
        </a:p>
      </dsp:txBody>
      <dsp:txXfrm>
        <a:off x="46263" y="2144633"/>
        <a:ext cx="6773567" cy="855173"/>
      </dsp:txXfrm>
    </dsp:sp>
    <dsp:sp modelId="{4F8E9132-878C-4A30-9B71-FC2A54E0B71E}">
      <dsp:nvSpPr>
        <dsp:cNvPr id="0" name=""/>
        <dsp:cNvSpPr/>
      </dsp:nvSpPr>
      <dsp:spPr>
        <a:xfrm>
          <a:off x="0" y="3097910"/>
          <a:ext cx="6866093" cy="947699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>
              <a:solidFill>
                <a:srgbClr val="FFFFFF"/>
              </a:solidFill>
              <a:latin typeface="Franklin Gothic Book"/>
              <a:ea typeface="+mn-ea"/>
              <a:cs typeface="+mn-cs"/>
            </a:rPr>
            <a:t>4. Origin Matters</a:t>
          </a:r>
          <a:br>
            <a:rPr lang="en-US" sz="1800" b="1" kern="1200">
              <a:solidFill>
                <a:schemeClr val="tx1"/>
              </a:solidFill>
              <a:latin typeface="Franklin Gothic Book"/>
              <a:ea typeface="+mn-ea"/>
              <a:cs typeface="+mn-cs"/>
            </a:rPr>
          </a:br>
          <a:r>
            <a:rPr lang="en-US" sz="1800" b="1" kern="1200">
              <a:solidFill>
                <a:srgbClr val="FFFFFF"/>
              </a:solidFill>
              <a:latin typeface="Franklin Gothic Book"/>
              <a:ea typeface="+mn-ea"/>
              <a:cs typeface="+mn-cs"/>
            </a:rPr>
            <a:t> Japan: +1.68 mpg vs USA</a:t>
          </a:r>
          <a:br>
            <a:rPr lang="en-US" sz="1800" b="1" kern="1200">
              <a:solidFill>
                <a:schemeClr val="tx1"/>
              </a:solidFill>
              <a:latin typeface="Franklin Gothic Book"/>
              <a:ea typeface="+mn-ea"/>
              <a:cs typeface="+mn-cs"/>
            </a:rPr>
          </a:br>
          <a:r>
            <a:rPr lang="en-US" sz="1800" b="1" kern="1200">
              <a:solidFill>
                <a:srgbClr val="FFFFFF"/>
              </a:solidFill>
              <a:latin typeface="Franklin Gothic Book"/>
              <a:ea typeface="+mn-ea"/>
              <a:cs typeface="+mn-cs"/>
            </a:rPr>
            <a:t> Europe:+2.15 mpg vs USA</a:t>
          </a:r>
        </a:p>
      </dsp:txBody>
      <dsp:txXfrm>
        <a:off x="46263" y="3144173"/>
        <a:ext cx="6773567" cy="855173"/>
      </dsp:txXfrm>
    </dsp:sp>
    <dsp:sp modelId="{E886833E-E266-46DD-B555-04F6716C0C1B}">
      <dsp:nvSpPr>
        <dsp:cNvPr id="0" name=""/>
        <dsp:cNvSpPr/>
      </dsp:nvSpPr>
      <dsp:spPr>
        <a:xfrm>
          <a:off x="0" y="4097450"/>
          <a:ext cx="6866093" cy="947699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>
              <a:solidFill>
                <a:srgbClr val="FFFFFF"/>
              </a:solidFill>
              <a:latin typeface="Franklin Gothic Book"/>
              <a:ea typeface="+mn-ea"/>
              <a:cs typeface="+mn-cs"/>
            </a:rPr>
            <a:t>5. Model 4 is Best</a:t>
          </a:r>
          <a:br>
            <a:rPr lang="en-US" sz="1800" b="1" kern="1200">
              <a:solidFill>
                <a:schemeClr val="tx1"/>
              </a:solidFill>
              <a:latin typeface="Franklin Gothic Book"/>
              <a:ea typeface="+mn-ea"/>
              <a:cs typeface="+mn-cs"/>
            </a:rPr>
          </a:br>
          <a:r>
            <a:rPr lang="en-US" sz="1800" b="1" kern="1200">
              <a:solidFill>
                <a:srgbClr val="FFFFFF"/>
              </a:solidFill>
              <a:latin typeface="Franklin Gothic Book"/>
              <a:ea typeface="+mn-ea"/>
              <a:cs typeface="+mn-cs"/>
            </a:rPr>
            <a:t> </a:t>
          </a:r>
          <a:r>
            <a:rPr lang="en-US" sz="1800" b="1" kern="1200" err="1">
              <a:solidFill>
                <a:srgbClr val="FFFFFF"/>
              </a:solidFill>
              <a:latin typeface="Franklin Gothic Book"/>
              <a:ea typeface="+mn-ea"/>
              <a:cs typeface="+mn-cs"/>
            </a:rPr>
            <a:t>Rsquare</a:t>
          </a:r>
          <a:r>
            <a:rPr lang="en-US" sz="1800" b="1" kern="1200">
              <a:solidFill>
                <a:srgbClr val="FFFFFF"/>
              </a:solidFill>
              <a:latin typeface="Franklin Gothic Book"/>
              <a:ea typeface="+mn-ea"/>
              <a:cs typeface="+mn-cs"/>
            </a:rPr>
            <a:t> = 84.3% all predictors significant</a:t>
          </a:r>
        </a:p>
      </dsp:txBody>
      <dsp:txXfrm>
        <a:off x="46263" y="4143713"/>
        <a:ext cx="6773567" cy="85517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F6756E-81DA-9FAC-70D8-556F658BDDA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BEDD12-BCD5-485B-BCBC-34BB01D7923C}" type="datetimeFigureOut">
              <a:rPr lang="en-US" smtClean="0"/>
              <a:t>12/2/2025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71D415-D05A-7067-CCD3-457153D96CD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C230DF-5933-439D-898F-38E9AC9BA68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97095E3-54D2-CFD2-4F49-7536FC8641D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8" name="Header Placeholder 7">
            <a:extLst>
              <a:ext uri="{FF2B5EF4-FFF2-40B4-BE49-F238E27FC236}">
                <a16:creationId xmlns:a16="http://schemas.microsoft.com/office/drawing/2014/main" id="{521EE01A-C0B5-5ECF-96DD-768F86AA15C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2284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E7A52F-9D89-7442-A8E9-48D1527B5F6B}" type="datetimeFigureOut">
              <a:rPr lang="en-US" smtClean="0"/>
              <a:t>12/2/2025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9C7E07-3C67-C64C-8DA0-0404F63039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5283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4538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9231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4168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2480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2765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BBC04D-2568-C19F-6211-ABA7996CBC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BBD96A4-D432-FA69-5E46-4DF91D77CA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F639921-CFBB-DE6F-31EB-81B758CA02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53E3F8-8185-F97B-2F08-1F44FCE2A5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7777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1837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7593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2331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5968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09904" y="411479"/>
            <a:ext cx="5486400" cy="32918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80000"/>
              </a:lnSpc>
              <a:defRPr sz="6000" b="1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add title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26C18C3-ED25-DD4B-BA72-24932D54DE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" y="758752"/>
            <a:ext cx="6099248" cy="6099248"/>
            <a:chOff x="0" y="12289"/>
            <a:chExt cx="3550" cy="3551"/>
          </a:xfrm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C07CC263-2515-F147-8CC5-F8E9FF9FA8E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43B40037-7481-524B-8685-404D965690F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7B759713-8408-EE47-9394-3DA6F5E4B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69706A2-3726-FE4E-B923-E75D48597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309360" y="3950208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13275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Tab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CF555767-B3D8-BD57-1D42-7F6E1E6689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9" name="Freeform 13">
              <a:extLst>
                <a:ext uri="{FF2B5EF4-FFF2-40B4-BE49-F238E27FC236}">
                  <a16:creationId xmlns:a16="http://schemas.microsoft.com/office/drawing/2014/main" id="{BC972B6D-098C-52F6-E990-52623B368FB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3F0D3EE3-9A8C-531D-1EEE-1AFAB9F3BCAE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17" name="Freeform 15">
              <a:extLst>
                <a:ext uri="{FF2B5EF4-FFF2-40B4-BE49-F238E27FC236}">
                  <a16:creationId xmlns:a16="http://schemas.microsoft.com/office/drawing/2014/main" id="{A2BE192C-1768-890B-EC1B-5ED6E1F8259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61409" y="4661717"/>
            <a:ext cx="7936230" cy="1380760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add title 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670935" y="631317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8007FA9C-C4D5-89EC-C457-5F329A338E1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03885" y="584005"/>
            <a:ext cx="2825115" cy="3999060"/>
          </a:xfrm>
        </p:spPr>
        <p:txBody>
          <a:bodyPr lIns="0" tIns="274320">
            <a:normAutofit/>
          </a:bodyPr>
          <a:lstStyle>
            <a:lvl1pPr marL="0" indent="0">
              <a:spcBef>
                <a:spcPts val="1800"/>
              </a:spcBef>
              <a:buFont typeface="Arial" panose="020B0604020202020204" pitchFamily="34" charset="0"/>
              <a:buNone/>
              <a:defRPr sz="2000"/>
            </a:lvl1pPr>
            <a:lvl2pPr marL="457200" indent="0">
              <a:spcBef>
                <a:spcPts val="1800"/>
              </a:spcBef>
              <a:buNone/>
              <a:defRPr sz="2000"/>
            </a:lvl2pPr>
            <a:lvl3pPr marL="914400" indent="0">
              <a:spcBef>
                <a:spcPts val="1800"/>
              </a:spcBef>
              <a:buNone/>
              <a:defRPr sz="2000"/>
            </a:lvl3pPr>
            <a:lvl4pPr marL="1371600" indent="0">
              <a:spcBef>
                <a:spcPts val="1800"/>
              </a:spcBef>
              <a:buNone/>
              <a:defRPr sz="2000"/>
            </a:lvl4pPr>
            <a:lvl5pPr marL="1828800" indent="0">
              <a:spcBef>
                <a:spcPts val="1800"/>
              </a:spcBef>
              <a:buNone/>
              <a:defRPr sz="2000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BCAAA28-C292-C527-AD35-90836B8BB97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670934" y="584005"/>
            <a:ext cx="7926705" cy="3999060"/>
          </a:xfrm>
        </p:spPr>
        <p:txBody>
          <a:bodyPr lIns="0">
            <a:normAutofit/>
          </a:bodyPr>
          <a:lstStyle>
            <a:lvl1pPr marL="0" indent="0">
              <a:spcBef>
                <a:spcPts val="1800"/>
              </a:spcBef>
              <a:buNone/>
              <a:defRPr sz="2000"/>
            </a:lvl1pPr>
            <a:lvl2pPr>
              <a:spcBef>
                <a:spcPts val="600"/>
              </a:spcBef>
              <a:defRPr sz="2000"/>
            </a:lvl2pPr>
            <a:lvl3pPr>
              <a:spcBef>
                <a:spcPts val="1800"/>
              </a:spcBef>
              <a:defRPr sz="2000"/>
            </a:lvl3pPr>
            <a:lvl4pPr>
              <a:spcBef>
                <a:spcPts val="1800"/>
              </a:spcBef>
              <a:defRPr sz="2000"/>
            </a:lvl4pPr>
            <a:lvl5pPr>
              <a:spcBef>
                <a:spcPts val="1800"/>
              </a:spcBef>
              <a:defRPr sz="2000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>
              <a:latin typeface="+mn-lt"/>
            </a:endParaRP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443291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C97D5AF2-684A-4A8D-3D82-B57D7AC446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8870040" y="0"/>
            <a:ext cx="3325208" cy="3325208"/>
            <a:chOff x="0" y="12289"/>
            <a:chExt cx="3550" cy="3551"/>
          </a:xfrm>
        </p:grpSpPr>
        <p:sp>
          <p:nvSpPr>
            <p:cNvPr id="12" name="Freeform 4">
              <a:extLst>
                <a:ext uri="{FF2B5EF4-FFF2-40B4-BE49-F238E27FC236}">
                  <a16:creationId xmlns:a16="http://schemas.microsoft.com/office/drawing/2014/main" id="{8CF5F650-F8F0-F4FE-44DA-1F14ADE428B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18870924-E47D-404F-59B5-BD1C58F7B04C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80806A65-E4FC-2F52-65B3-CC181E620C2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60" y="198408"/>
            <a:ext cx="10972800" cy="1574317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add title 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14884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BCAAA28-C292-C527-AD35-90836B8BB97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95523" y="2676525"/>
            <a:ext cx="5746750" cy="3597470"/>
          </a:xfrm>
        </p:spPr>
        <p:txBody>
          <a:bodyPr lIns="0">
            <a:normAutofit/>
          </a:bodyPr>
          <a:lstStyle>
            <a:lvl1pPr marL="0" indent="0">
              <a:spcBef>
                <a:spcPts val="1800"/>
              </a:spcBef>
              <a:buNone/>
              <a:defRPr sz="2000"/>
            </a:lvl1pPr>
            <a:lvl2pPr>
              <a:spcBef>
                <a:spcPts val="600"/>
              </a:spcBef>
              <a:defRPr sz="2000"/>
            </a:lvl2pPr>
            <a:lvl3pPr>
              <a:spcBef>
                <a:spcPts val="1800"/>
              </a:spcBef>
              <a:defRPr sz="2000"/>
            </a:lvl3pPr>
            <a:lvl4pPr>
              <a:spcBef>
                <a:spcPts val="1800"/>
              </a:spcBef>
              <a:defRPr sz="2000"/>
            </a:lvl4pPr>
            <a:lvl5pPr>
              <a:spcBef>
                <a:spcPts val="1800"/>
              </a:spcBef>
              <a:defRPr sz="2000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8007FA9C-C4D5-89EC-C457-5F329A338E1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7620000" y="2676525"/>
            <a:ext cx="3947160" cy="3597470"/>
          </a:xfrm>
        </p:spPr>
        <p:txBody>
          <a:bodyPr lIns="0">
            <a:normAutofit/>
          </a:bodyPr>
          <a:lstStyle>
            <a:lvl1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 sz="2000"/>
            </a:lvl1pPr>
            <a:lvl2pPr>
              <a:spcBef>
                <a:spcPts val="1800"/>
              </a:spcBef>
              <a:defRPr sz="2000"/>
            </a:lvl2pPr>
            <a:lvl3pPr>
              <a:spcBef>
                <a:spcPts val="1800"/>
              </a:spcBef>
              <a:defRPr sz="2000"/>
            </a:lvl3pPr>
            <a:lvl4pPr>
              <a:spcBef>
                <a:spcPts val="1800"/>
              </a:spcBef>
              <a:defRPr sz="2000"/>
            </a:lvl4pPr>
            <a:lvl5pPr>
              <a:spcBef>
                <a:spcPts val="1800"/>
              </a:spcBef>
              <a:defRPr sz="2000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497447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60" y="202400"/>
            <a:ext cx="10972800" cy="1570325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add title </a:t>
            </a:r>
          </a:p>
        </p:txBody>
      </p:sp>
      <p:sp>
        <p:nvSpPr>
          <p:cNvPr id="9" name="Table Placeholder 2">
            <a:extLst>
              <a:ext uri="{FF2B5EF4-FFF2-40B4-BE49-F238E27FC236}">
                <a16:creationId xmlns:a16="http://schemas.microsoft.com/office/drawing/2014/main" id="{1506B022-475A-6647-98FF-D5C319A0C7C4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594360" y="2628629"/>
            <a:ext cx="10972800" cy="363674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/>
              <a:t>Click icon to add table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>
              <a:latin typeface="+mn-lt"/>
            </a:endParaRP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endParaRPr lang="en-US">
              <a:latin typeface="+mn-lt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14884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4109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94360" y="411479"/>
            <a:ext cx="5486400" cy="32918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80000"/>
              </a:lnSpc>
              <a:defRPr sz="6000" b="1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add title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26C18C3-ED25-DD4B-BA72-24932D54DE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 flipH="1" flipV="1">
            <a:off x="6092752" y="0"/>
            <a:ext cx="6099248" cy="6099248"/>
            <a:chOff x="0" y="12289"/>
            <a:chExt cx="3550" cy="3551"/>
          </a:xfrm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C07CC263-2515-F147-8CC5-F8E9FF9FA8E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43B40037-7481-524B-8685-404D965690F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7B759713-8408-EE47-9394-3DA6F5E4B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</p:grpSp>
      <p:sp>
        <p:nvSpPr>
          <p:cNvPr id="18" name="Text Placeholder 29">
            <a:extLst>
              <a:ext uri="{FF2B5EF4-FFF2-40B4-BE49-F238E27FC236}">
                <a16:creationId xmlns:a16="http://schemas.microsoft.com/office/drawing/2014/main" id="{276A9CD7-E675-3048-86D3-3546A2F6B45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94360" y="4549552"/>
            <a:ext cx="5486400" cy="164592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400" b="1" i="0">
                <a:solidFill>
                  <a:schemeClr val="tx2">
                    <a:lumMod val="75000"/>
                  </a:schemeClr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add text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8B149C6-5AAC-B8E5-5411-EA38821F67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3950208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92738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806C6F65-35CD-D64B-992A-0C1C1E0038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7" name="AutoShape 24">
              <a:extLst>
                <a:ext uri="{FF2B5EF4-FFF2-40B4-BE49-F238E27FC236}">
                  <a16:creationId xmlns:a16="http://schemas.microsoft.com/office/drawing/2014/main" id="{CFD467E2-FF13-7E4F-BEF9-EA1A17665B2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CA85A327-3157-B442-993A-6900F71249A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9A459CB4-74AF-0544-AB1E-7CC6D10F84EB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95A20BFD-9142-D64A-A78A-61B75FCA0D76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B80736DF-C890-DB47-AEAA-D3D92505E632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</p:grpSp>
      <p:sp>
        <p:nvSpPr>
          <p:cNvPr id="12" name="Title 1">
            <a:extLst>
              <a:ext uri="{FF2B5EF4-FFF2-40B4-BE49-F238E27FC236}">
                <a16:creationId xmlns:a16="http://schemas.microsoft.com/office/drawing/2014/main" id="{39F93F26-ED5C-E74E-BFBD-E3054DC1B9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60" y="189572"/>
            <a:ext cx="6787747" cy="1593507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4400" b="1" i="0" spc="50" baseline="0">
                <a:latin typeface="+mj-lt"/>
              </a:defRPr>
            </a:lvl1pPr>
          </a:lstStyle>
          <a:p>
            <a:r>
              <a:rPr lang="en-US"/>
              <a:t>Click to add title </a:t>
            </a:r>
          </a:p>
        </p:txBody>
      </p:sp>
      <p:sp>
        <p:nvSpPr>
          <p:cNvPr id="2" name="Content Placeholder 5">
            <a:extLst>
              <a:ext uri="{FF2B5EF4-FFF2-40B4-BE49-F238E27FC236}">
                <a16:creationId xmlns:a16="http://schemas.microsoft.com/office/drawing/2014/main" id="{186153BD-9D2B-47EB-3553-1D3F6663B2A3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94359" y="2281918"/>
            <a:ext cx="6787747" cy="3708517"/>
          </a:xfrm>
        </p:spPr>
        <p:txBody>
          <a:bodyPr lIns="0" tIns="228600" rIns="0" bIns="0">
            <a:normAutofit/>
          </a:bodyPr>
          <a:lstStyle>
            <a:lvl1pPr marL="283464" indent="-283464">
              <a:lnSpc>
                <a:spcPct val="80000"/>
              </a:lnSpc>
              <a:spcBef>
                <a:spcPts val="2200"/>
              </a:spcBef>
              <a:buFont typeface="Arial" panose="020B0604020202020204" pitchFamily="34" charset="0"/>
              <a:buChar char="•"/>
              <a:defRPr lang="en-US" sz="2400" b="1" i="0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indent="-283464">
              <a:spcBef>
                <a:spcPts val="600"/>
              </a:spcBef>
              <a:defRPr sz="2000"/>
            </a:lvl2pPr>
            <a:lvl3pPr indent="-283464">
              <a:spcBef>
                <a:spcPts val="1800"/>
              </a:spcBef>
              <a:defRPr sz="2000"/>
            </a:lvl3pPr>
            <a:lvl4pPr indent="-283464">
              <a:spcBef>
                <a:spcPts val="1800"/>
              </a:spcBef>
              <a:defRPr sz="2000"/>
            </a:lvl4pPr>
            <a:lvl5pPr indent="-283464">
              <a:spcBef>
                <a:spcPts val="1800"/>
              </a:spcBef>
              <a:defRPr sz="2000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3" name="Slide Number Placeholder 42">
            <a:extLst>
              <a:ext uri="{FF2B5EF4-FFF2-40B4-BE49-F238E27FC236}">
                <a16:creationId xmlns:a16="http://schemas.microsoft.com/office/drawing/2014/main" id="{D80CCC8F-9CF1-9621-04EB-DFA68FEE42D2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>
              <a:latin typeface="+mn-lt"/>
            </a:endParaRPr>
          </a:p>
        </p:txBody>
      </p:sp>
      <p:sp>
        <p:nvSpPr>
          <p:cNvPr id="42" name="Date Placeholder 41">
            <a:extLst>
              <a:ext uri="{FF2B5EF4-FFF2-40B4-BE49-F238E27FC236}">
                <a16:creationId xmlns:a16="http://schemas.microsoft.com/office/drawing/2014/main" id="{29CE2856-DB8F-5603-C085-74C70560FAC8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endParaRPr lang="en-US">
              <a:latin typeface="+mn-lt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79826C1-7A52-DA25-F422-EE62DED7D1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148840"/>
            <a:ext cx="2130552" cy="0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80892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79D0555-EBDC-B53A-212D-A5921795FEC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80543"/>
          </a:xfrm>
          <a:custGeom>
            <a:avLst/>
            <a:gdLst>
              <a:gd name="connsiteX0" fmla="*/ 6309360 w 12192000"/>
              <a:gd name="connsiteY0" fmla="*/ 3951843 h 6880543"/>
              <a:gd name="connsiteX1" fmla="*/ 6309360 w 12192000"/>
              <a:gd name="connsiteY1" fmla="*/ 4052427 h 6880543"/>
              <a:gd name="connsiteX2" fmla="*/ 8442960 w 12192000"/>
              <a:gd name="connsiteY2" fmla="*/ 4052427 h 6880543"/>
              <a:gd name="connsiteX3" fmla="*/ 8442960 w 12192000"/>
              <a:gd name="connsiteY3" fmla="*/ 3951843 h 6880543"/>
              <a:gd name="connsiteX4" fmla="*/ 0 w 12192000"/>
              <a:gd name="connsiteY4" fmla="*/ 0 h 6880543"/>
              <a:gd name="connsiteX5" fmla="*/ 12192000 w 12192000"/>
              <a:gd name="connsiteY5" fmla="*/ 0 h 6880543"/>
              <a:gd name="connsiteX6" fmla="*/ 12192000 w 12192000"/>
              <a:gd name="connsiteY6" fmla="*/ 6880543 h 6880543"/>
              <a:gd name="connsiteX7" fmla="*/ 0 w 12192000"/>
              <a:gd name="connsiteY7" fmla="*/ 6880543 h 6880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80543">
                <a:moveTo>
                  <a:pt x="6309360" y="3951843"/>
                </a:moveTo>
                <a:lnTo>
                  <a:pt x="6309360" y="4052427"/>
                </a:lnTo>
                <a:lnTo>
                  <a:pt x="8442960" y="4052427"/>
                </a:lnTo>
                <a:lnTo>
                  <a:pt x="8442960" y="3951843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80543"/>
                </a:lnTo>
                <a:lnTo>
                  <a:pt x="0" y="6880543"/>
                </a:lnTo>
                <a:close/>
              </a:path>
            </a:pathLst>
          </a:custGeom>
        </p:spPr>
        <p:txBody>
          <a:bodyPr wrap="square" tIns="182880">
            <a:no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8D492973-78E3-D34E-835E-CF2D451701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09359" y="444933"/>
            <a:ext cx="5477479" cy="3291840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6000" b="1" i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add title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96BA398-1ED2-1FCA-63B9-8915A8C7A5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309360" y="3951843"/>
            <a:ext cx="2133600" cy="10058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1695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7104">
          <p15:clr>
            <a:srgbClr val="FBAE40"/>
          </p15:clr>
        </p15:guide>
        <p15:guide id="3" pos="4344" userDrawn="1">
          <p15:clr>
            <a:srgbClr val="FBAE40"/>
          </p15:clr>
        </p15:guide>
        <p15:guide id="4" pos="4560" userDrawn="1">
          <p15:clr>
            <a:srgbClr val="FBAE40"/>
          </p15:clr>
        </p15:guide>
        <p15:guide id="8" orient="horz" pos="1848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99835" y="430529"/>
            <a:ext cx="5486400" cy="32918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80000"/>
              </a:lnSpc>
              <a:defRPr sz="6000" b="1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add title 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A9973BC6-F6E5-0B3B-C8AB-0AC4020D4E8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-11113"/>
            <a:ext cx="5791200" cy="6880226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8" name="Text Placeholder 29">
            <a:extLst>
              <a:ext uri="{FF2B5EF4-FFF2-40B4-BE49-F238E27FC236}">
                <a16:creationId xmlns:a16="http://schemas.microsoft.com/office/drawing/2014/main" id="{276A9CD7-E675-3048-86D3-3546A2F6B45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99835" y="4568602"/>
            <a:ext cx="5486400" cy="164592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400" b="1" i="0">
                <a:solidFill>
                  <a:schemeClr val="tx2">
                    <a:lumMod val="75000"/>
                  </a:schemeClr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add text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9169ED6-4B82-6844-119F-AC15CDF2D3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309360" y="3950208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79140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57F1500-1A16-D1EF-4F0C-030852B291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14884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2D07A0BE-3890-193E-9439-F294E61A7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11" name="Freeform 19">
              <a:extLst>
                <a:ext uri="{FF2B5EF4-FFF2-40B4-BE49-F238E27FC236}">
                  <a16:creationId xmlns:a16="http://schemas.microsoft.com/office/drawing/2014/main" id="{C05217ED-C258-E6CE-BA7F-28A6EA41BCD3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12" name="Freeform 20">
              <a:extLst>
                <a:ext uri="{FF2B5EF4-FFF2-40B4-BE49-F238E27FC236}">
                  <a16:creationId xmlns:a16="http://schemas.microsoft.com/office/drawing/2014/main" id="{F3E11A1F-14DD-BA35-D7D7-4D4ADEAA348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13" name="Freeform 21">
              <a:extLst>
                <a:ext uri="{FF2B5EF4-FFF2-40B4-BE49-F238E27FC236}">
                  <a16:creationId xmlns:a16="http://schemas.microsoft.com/office/drawing/2014/main" id="{F14541B0-973F-7E21-1019-D2FB83C8C0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</p:grpSp>
      <p:sp>
        <p:nvSpPr>
          <p:cNvPr id="32" name="Title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60" y="102875"/>
            <a:ext cx="10873740" cy="1680205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4400" b="1" i="0">
                <a:latin typeface="+mj-lt"/>
              </a:defRPr>
            </a:lvl1pPr>
          </a:lstStyle>
          <a:p>
            <a:r>
              <a:rPr lang="en-US"/>
              <a:t>Click to add title </a:t>
            </a:r>
          </a:p>
        </p:txBody>
      </p:sp>
      <p:sp>
        <p:nvSpPr>
          <p:cNvPr id="2" name="Content Placeholder 5">
            <a:extLst>
              <a:ext uri="{FF2B5EF4-FFF2-40B4-BE49-F238E27FC236}">
                <a16:creationId xmlns:a16="http://schemas.microsoft.com/office/drawing/2014/main" id="{F6FE0DC0-B0D7-F4D6-8038-177AD7A8C211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657600" y="2282008"/>
            <a:ext cx="7810500" cy="3699328"/>
          </a:xfrm>
        </p:spPr>
        <p:txBody>
          <a:bodyPr lIns="0" tIns="228600" rIns="0" bIns="0">
            <a:normAutofit/>
          </a:bodyPr>
          <a:lstStyle>
            <a:lvl1pPr marL="283464" indent="-283464">
              <a:spcBef>
                <a:spcPts val="1800"/>
              </a:spcBef>
              <a:buFont typeface="Arial" panose="020B0604020202020204" pitchFamily="34" charset="0"/>
              <a:buChar char="•"/>
              <a:defRPr sz="2000"/>
            </a:lvl1pPr>
            <a:lvl2pPr indent="-283464">
              <a:spcBef>
                <a:spcPts val="1800"/>
              </a:spcBef>
              <a:defRPr sz="2000"/>
            </a:lvl2pPr>
            <a:lvl3pPr indent="-283464">
              <a:spcBef>
                <a:spcPts val="1800"/>
              </a:spcBef>
              <a:defRPr sz="2000"/>
            </a:lvl3pPr>
            <a:lvl4pPr indent="-283464">
              <a:spcBef>
                <a:spcPts val="1800"/>
              </a:spcBef>
              <a:defRPr sz="2000"/>
            </a:lvl4pPr>
            <a:lvl5pPr indent="-283464">
              <a:spcBef>
                <a:spcPts val="1800"/>
              </a:spcBef>
              <a:defRPr sz="2000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ED58739-4346-5104-B1AC-89ED035912AF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>
              <a:latin typeface="+mn-lt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272B8D-F380-9F1A-C8E6-BDD2352B1763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029641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09904" y="411479"/>
            <a:ext cx="5486400" cy="32918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80000"/>
              </a:lnSpc>
              <a:defRPr sz="6000" b="1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add title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26C18C3-ED25-DD4B-BA72-24932D54DE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" y="758752"/>
            <a:ext cx="6099248" cy="6099248"/>
            <a:chOff x="0" y="12289"/>
            <a:chExt cx="3550" cy="3551"/>
          </a:xfrm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C07CC263-2515-F147-8CC5-F8E9FF9FA8E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43B40037-7481-524B-8685-404D965690F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7B759713-8408-EE47-9394-3DA6F5E4B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69706A2-3726-FE4E-B923-E75D48597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309360" y="3950208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 Placeholder 29">
            <a:extLst>
              <a:ext uri="{FF2B5EF4-FFF2-40B4-BE49-F238E27FC236}">
                <a16:creationId xmlns:a16="http://schemas.microsoft.com/office/drawing/2014/main" id="{276A9CD7-E675-3048-86D3-3546A2F6B45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09905" y="4549552"/>
            <a:ext cx="5486400" cy="164592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400" b="1" i="0">
                <a:solidFill>
                  <a:schemeClr val="tx2">
                    <a:lumMod val="75000"/>
                  </a:schemeClr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0271085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C97D5AF2-684A-4A8D-3D82-B57D7AC446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8870040" y="0"/>
            <a:ext cx="3325208" cy="3325208"/>
            <a:chOff x="0" y="12289"/>
            <a:chExt cx="3550" cy="3551"/>
          </a:xfrm>
        </p:grpSpPr>
        <p:sp>
          <p:nvSpPr>
            <p:cNvPr id="12" name="Freeform 4">
              <a:extLst>
                <a:ext uri="{FF2B5EF4-FFF2-40B4-BE49-F238E27FC236}">
                  <a16:creationId xmlns:a16="http://schemas.microsoft.com/office/drawing/2014/main" id="{8CF5F650-F8F0-F4FE-44DA-1F14ADE428B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18870924-E47D-404F-59B5-BD1C58F7B04C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80806A65-E4FC-2F52-65B3-CC181E620C2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60" y="278129"/>
            <a:ext cx="9778365" cy="1494596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add title </a:t>
            </a:r>
          </a:p>
        </p:txBody>
      </p:sp>
      <p:sp>
        <p:nvSpPr>
          <p:cNvPr id="2" name="Content Placeholder 5">
            <a:extLst>
              <a:ext uri="{FF2B5EF4-FFF2-40B4-BE49-F238E27FC236}">
                <a16:creationId xmlns:a16="http://schemas.microsoft.com/office/drawing/2014/main" id="{F14DA3C5-63E4-BAFB-1D68-47F71EEEE538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94360" y="2676525"/>
            <a:ext cx="4490827" cy="3597470"/>
          </a:xfrm>
        </p:spPr>
        <p:txBody>
          <a:bodyPr lIns="0" tIns="45720" rIns="0" bIns="0">
            <a:normAutofit/>
          </a:bodyPr>
          <a:lstStyle>
            <a:lvl1pPr marL="0" indent="0">
              <a:spcBef>
                <a:spcPts val="1800"/>
              </a:spcBef>
              <a:buFont typeface="Arial" panose="020B0604020202020204" pitchFamily="34" charset="0"/>
              <a:buNone/>
              <a:defRPr sz="2000"/>
            </a:lvl1pPr>
            <a:lvl2pPr marL="283464" indent="-283464">
              <a:spcBef>
                <a:spcPts val="1800"/>
              </a:spcBef>
              <a:defRPr sz="2000"/>
            </a:lvl2pPr>
            <a:lvl3pPr marL="594360" indent="-283464">
              <a:spcBef>
                <a:spcPts val="1800"/>
              </a:spcBef>
              <a:defRPr sz="2000"/>
            </a:lvl3pPr>
            <a:lvl4pPr marL="822960" indent="-283464">
              <a:spcBef>
                <a:spcPts val="1800"/>
              </a:spcBef>
              <a:defRPr sz="2000"/>
            </a:lvl4pPr>
            <a:lvl5pPr marL="1005840" indent="-283464">
              <a:spcBef>
                <a:spcPts val="1800"/>
              </a:spcBef>
              <a:defRPr sz="2000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BD11386D-847E-8CF5-E56A-42E80A65A089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881898" y="2676525"/>
            <a:ext cx="4490827" cy="3597470"/>
          </a:xfrm>
        </p:spPr>
        <p:txBody>
          <a:bodyPr lIns="0" tIns="45720" rIns="0" bIns="0">
            <a:normAutofit/>
          </a:bodyPr>
          <a:lstStyle>
            <a:lvl1pPr marL="0" indent="0">
              <a:spcBef>
                <a:spcPts val="1800"/>
              </a:spcBef>
              <a:buFont typeface="Arial" panose="020B0604020202020204" pitchFamily="34" charset="0"/>
              <a:buNone/>
              <a:defRPr sz="2000"/>
            </a:lvl1pPr>
            <a:lvl2pPr marL="283464" indent="-283464">
              <a:spcBef>
                <a:spcPts val="1800"/>
              </a:spcBef>
              <a:defRPr sz="2000"/>
            </a:lvl2pPr>
            <a:lvl3pPr marL="548640" indent="-283464">
              <a:spcBef>
                <a:spcPts val="1800"/>
              </a:spcBef>
              <a:defRPr sz="2000"/>
            </a:lvl3pPr>
            <a:lvl4pPr marL="822960" indent="-283464">
              <a:spcBef>
                <a:spcPts val="1800"/>
              </a:spcBef>
              <a:defRPr sz="2000"/>
            </a:lvl4pPr>
            <a:lvl5pPr marL="1005840" indent="-283464">
              <a:spcBef>
                <a:spcPts val="1800"/>
              </a:spcBef>
              <a:defRPr sz="2000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>
              <a:latin typeface="+mn-lt"/>
            </a:endParaRP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endParaRPr lang="en-US">
              <a:latin typeface="+mn-lt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14884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10569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42E558A9-6DD6-E21D-3A8F-6707E1DD19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12" name="AutoShape 24">
              <a:extLst>
                <a:ext uri="{FF2B5EF4-FFF2-40B4-BE49-F238E27FC236}">
                  <a16:creationId xmlns:a16="http://schemas.microsoft.com/office/drawing/2014/main" id="{3FC994E4-318C-1E66-B4E4-8F8FD08E09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17C00E6B-F625-6D6C-8364-9DD9F3C3628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C6197B87-4F65-7981-9463-84830CD3687F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86AA517C-7217-D864-B7E7-40984A2880DB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524013C6-491C-CAA2-5BD6-7C73596711CC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18885" y="3499667"/>
            <a:ext cx="4939666" cy="2542810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add title 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347460" y="631317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8007FA9C-C4D5-89EC-C457-5F329A338E1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03885" y="457201"/>
            <a:ext cx="5198269" cy="2305050"/>
          </a:xfrm>
        </p:spPr>
        <p:txBody>
          <a:bodyPr lIns="0" tIns="274320">
            <a:normAutofit/>
          </a:bodyPr>
          <a:lstStyle>
            <a:lvl1pPr marL="457200" indent="-457200">
              <a:spcBef>
                <a:spcPts val="1800"/>
              </a:spcBef>
              <a:buFont typeface="+mj-lt"/>
              <a:buAutoNum type="arabicPeriod"/>
              <a:defRPr sz="2000"/>
            </a:lvl1pPr>
            <a:lvl2pPr marL="914400" indent="-457200">
              <a:spcBef>
                <a:spcPts val="1800"/>
              </a:spcBef>
              <a:buFont typeface="+mj-lt"/>
              <a:buAutoNum type="alphaLcPeriod"/>
              <a:defRPr sz="2000"/>
            </a:lvl2pPr>
            <a:lvl3pPr marL="1371600" indent="-457200">
              <a:spcBef>
                <a:spcPts val="1800"/>
              </a:spcBef>
              <a:buFont typeface="+mj-lt"/>
              <a:buAutoNum type="arabicParenR"/>
              <a:defRPr sz="2000"/>
            </a:lvl3pPr>
            <a:lvl4pPr marL="1371600" indent="0">
              <a:spcBef>
                <a:spcPts val="1800"/>
              </a:spcBef>
              <a:buFont typeface="+mj-lt"/>
              <a:buNone/>
              <a:defRPr sz="2000"/>
            </a:lvl4pPr>
            <a:lvl5pPr marL="2286000" indent="-457200">
              <a:spcBef>
                <a:spcPts val="1800"/>
              </a:spcBef>
              <a:buFont typeface="+mj-lt"/>
              <a:buAutoNum type="arabicPeriod"/>
              <a:defRPr sz="2000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endParaRPr lang="en-US"/>
          </a:p>
        </p:txBody>
      </p:sp>
      <p:sp>
        <p:nvSpPr>
          <p:cNvPr id="2" name="Content Placeholder 5">
            <a:extLst>
              <a:ext uri="{FF2B5EF4-FFF2-40B4-BE49-F238E27FC236}">
                <a16:creationId xmlns:a16="http://schemas.microsoft.com/office/drawing/2014/main" id="{3AC171DA-232D-44C1-6B93-40BACB298F4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94360" y="2810595"/>
            <a:ext cx="5198269" cy="3319513"/>
          </a:xfrm>
        </p:spPr>
        <p:txBody>
          <a:bodyPr lIns="0" tIns="45720" rIns="0" bIns="0">
            <a:normAutofit/>
          </a:bodyPr>
          <a:lstStyle>
            <a:lvl1pPr marL="0" indent="0">
              <a:spcBef>
                <a:spcPts val="1800"/>
              </a:spcBef>
              <a:buFont typeface="Arial" panose="020B0604020202020204" pitchFamily="34" charset="0"/>
              <a:buNone/>
              <a:defRPr sz="2000"/>
            </a:lvl1pPr>
            <a:lvl2pPr marL="283464" indent="-283464">
              <a:spcBef>
                <a:spcPts val="1800"/>
              </a:spcBef>
              <a:defRPr sz="2000"/>
            </a:lvl2pPr>
            <a:lvl3pPr marL="548640" indent="-283464">
              <a:spcBef>
                <a:spcPts val="1800"/>
              </a:spcBef>
              <a:defRPr sz="2000"/>
            </a:lvl3pPr>
            <a:lvl4pPr marL="822960" indent="-283464">
              <a:spcBef>
                <a:spcPts val="1800"/>
              </a:spcBef>
              <a:defRPr sz="2000"/>
            </a:lvl4pPr>
            <a:lvl5pPr marL="1005840" indent="-283464">
              <a:spcBef>
                <a:spcPts val="1800"/>
              </a:spcBef>
              <a:defRPr sz="2000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>
              <a:latin typeface="+mn-lt"/>
            </a:endParaRP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546068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Pictur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5310" y="278129"/>
            <a:ext cx="5063490" cy="2354026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add title </a:t>
            </a:r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1EF4505D-6803-3813-7738-049963427819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94360" y="3279579"/>
            <a:ext cx="5044440" cy="2994415"/>
          </a:xfrm>
        </p:spPr>
        <p:txBody>
          <a:bodyPr lIns="0" tIns="228600" rIns="0" bIns="0">
            <a:normAutofit/>
          </a:bodyPr>
          <a:lstStyle>
            <a:lvl1pPr marL="0" indent="0">
              <a:spcBef>
                <a:spcPts val="1800"/>
              </a:spcBef>
              <a:buFont typeface="Arial" panose="020B0604020202020204" pitchFamily="34" charset="0"/>
              <a:buNone/>
              <a:defRPr sz="2000"/>
            </a:lvl1pPr>
            <a:lvl2pPr indent="-283464">
              <a:spcBef>
                <a:spcPts val="1800"/>
              </a:spcBef>
              <a:defRPr sz="2000"/>
            </a:lvl2pPr>
            <a:lvl3pPr indent="-283464">
              <a:spcBef>
                <a:spcPts val="1800"/>
              </a:spcBef>
              <a:defRPr sz="2000"/>
            </a:lvl3pPr>
            <a:lvl4pPr indent="-283464">
              <a:spcBef>
                <a:spcPts val="1800"/>
              </a:spcBef>
              <a:defRPr sz="2000"/>
            </a:lvl4pPr>
            <a:lvl5pPr indent="-283464">
              <a:spcBef>
                <a:spcPts val="1800"/>
              </a:spcBef>
              <a:defRPr sz="2000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997459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4658637A-5D36-6127-19BC-C203E23FA49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118225" cy="68580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>
              <a:latin typeface="+mn-lt"/>
            </a:endParaRP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293197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ED84C6-50E6-6C43-8031-AFF6268E0C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4360" y="1825625"/>
            <a:ext cx="1038225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itle Placeholder 11">
            <a:extLst>
              <a:ext uri="{FF2B5EF4-FFF2-40B4-BE49-F238E27FC236}">
                <a16:creationId xmlns:a16="http://schemas.microsoft.com/office/drawing/2014/main" id="{D41FC0AE-253D-D242-9C88-017078F8A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365125"/>
            <a:ext cx="104013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0" name="Date Placeholder 3">
            <a:extLst>
              <a:ext uri="{FF2B5EF4-FFF2-40B4-BE49-F238E27FC236}">
                <a16:creationId xmlns:a16="http://schemas.microsoft.com/office/drawing/2014/main" id="{EF47083A-6D76-4B4D-87CA-E08E212F7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133648" y="6332220"/>
            <a:ext cx="131318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endParaRPr lang="en-US">
              <a:latin typeface="+mn-lt"/>
            </a:endParaRPr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C8ADA0DF-3751-9A48-8A21-59F01C782D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94360" y="6332220"/>
            <a:ext cx="52324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1" i="0">
                <a:solidFill>
                  <a:schemeClr val="bg1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8922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1" r:id="rId1"/>
    <p:sldLayoutId id="2147483698" r:id="rId2"/>
    <p:sldLayoutId id="2147483710" r:id="rId3"/>
    <p:sldLayoutId id="2147483700" r:id="rId4"/>
    <p:sldLayoutId id="2147483701" r:id="rId5"/>
    <p:sldLayoutId id="2147483659" r:id="rId6"/>
    <p:sldLayoutId id="2147483709" r:id="rId7"/>
    <p:sldLayoutId id="2147483708" r:id="rId8"/>
    <p:sldLayoutId id="2147483707" r:id="rId9"/>
    <p:sldLayoutId id="2147483706" r:id="rId10"/>
    <p:sldLayoutId id="2147483705" r:id="rId11"/>
    <p:sldLayoutId id="2147483704" r:id="rId12"/>
    <p:sldLayoutId id="2147483703" r:id="rId13"/>
  </p:sldLayoutIdLst>
  <p:hf sldNum="0"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4400" b="1" i="0" kern="1200" spc="100" baseline="0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283464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83464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83464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83464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83464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240">
          <p15:clr>
            <a:srgbClr val="547EBF"/>
          </p15:clr>
        </p15:guide>
        <p15:guide id="4" orient="horz" pos="240">
          <p15:clr>
            <a:srgbClr val="547EBF"/>
          </p15:clr>
        </p15:guide>
        <p15:guide id="5" pos="7440">
          <p15:clr>
            <a:srgbClr val="547EBF"/>
          </p15:clr>
        </p15:guide>
        <p15:guide id="6" orient="horz" pos="4080">
          <p15:clr>
            <a:srgbClr val="547EBF"/>
          </p15:clr>
        </p15:guide>
        <p15:guide id="7" pos="600" userDrawn="1">
          <p15:clr>
            <a:srgbClr val="547EBF"/>
          </p15:clr>
        </p15:guide>
        <p15:guide id="8" pos="3720">
          <p15:clr>
            <a:srgbClr val="547EBF"/>
          </p15:clr>
        </p15:guide>
        <p15:guide id="9" pos="2112">
          <p15:clr>
            <a:srgbClr val="547EBF"/>
          </p15:clr>
        </p15:guide>
        <p15:guide id="10" pos="1848">
          <p15:clr>
            <a:srgbClr val="547EBF"/>
          </p15:clr>
        </p15:guide>
        <p15:guide id="11" pos="5568">
          <p15:clr>
            <a:srgbClr val="547EBF"/>
          </p15:clr>
        </p15:guide>
        <p15:guide id="12" pos="5832">
          <p15:clr>
            <a:srgbClr val="547EBF"/>
          </p15:clr>
        </p15:guide>
        <p15:guide id="13" pos="4968">
          <p15:clr>
            <a:srgbClr val="9FCC3B"/>
          </p15:clr>
        </p15:guide>
        <p15:guide id="14" pos="5208">
          <p15:clr>
            <a:srgbClr val="9FCC3B"/>
          </p15:clr>
        </p15:guide>
        <p15:guide id="15" pos="2712">
          <p15:clr>
            <a:srgbClr val="9FCC3B"/>
          </p15:clr>
        </p15:guide>
        <p15:guide id="16" pos="2472">
          <p15:clr>
            <a:srgbClr val="9FCC3B"/>
          </p15:clr>
        </p15:guide>
        <p15:guide id="17" pos="39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0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htsa.gov/laws-regulations/corporate-average-fuel-economy" TargetMode="External"/><Relationship Id="rId2" Type="http://schemas.openxmlformats.org/officeDocument/2006/relationships/hyperlink" Target="https://en.wikipedia.org/wiki/Corporate_average_fuel_economy" TargetMode="External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github.com/Omufti99/IMPACT-ON-FUEL-EFFICIENCY-BY-ANALYZING-THE-VEHICLE-CHARACTERISTICS-.git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B1D9D6-2977-ABCD-FDF8-51AFA5064E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99835" y="430529"/>
            <a:ext cx="5486400" cy="3291840"/>
          </a:xfrm>
        </p:spPr>
        <p:txBody>
          <a:bodyPr anchor="b">
            <a:normAutofit/>
          </a:bodyPr>
          <a:lstStyle/>
          <a:p>
            <a:r>
              <a:rPr lang="en-US" sz="2400" b="0" i="1"/>
              <a:t>AUTO MPG REGRESSION ANALYSIS</a:t>
            </a:r>
            <a:br>
              <a:rPr lang="en-US" sz="2400" b="0" i="1"/>
            </a:br>
            <a:br>
              <a:rPr lang="en-US" sz="2400" b="0" i="1"/>
            </a:br>
            <a:r>
              <a:rPr lang="en-US" sz="2400" b="0" i="1"/>
              <a:t>Name: Osama Mufti &amp; Gustavo Orozco</a:t>
            </a:r>
            <a:br>
              <a:rPr lang="en-US" sz="2400" b="0" i="1"/>
            </a:br>
            <a:br>
              <a:rPr lang="en-US" sz="2400" b="0" i="1"/>
            </a:br>
            <a:r>
              <a:rPr lang="en-US" sz="2400" b="0" i="1"/>
              <a:t>STAT 311- Regression Analysis</a:t>
            </a:r>
            <a:br>
              <a:rPr lang="en-US" sz="2400" b="0" i="1"/>
            </a:br>
            <a:br>
              <a:rPr lang="en-US" sz="2400" b="0" i="1"/>
            </a:br>
            <a:r>
              <a:rPr lang="en-US" sz="2400" b="0" i="1"/>
              <a:t>Fall 2025</a:t>
            </a:r>
            <a:br>
              <a:rPr lang="en-US" sz="2400"/>
            </a:br>
            <a:endParaRPr lang="en-US" sz="2400"/>
          </a:p>
        </p:txBody>
      </p:sp>
      <p:pic>
        <p:nvPicPr>
          <p:cNvPr id="10" name="Picture Placeholder 9" descr="Cars in a traffic jam">
            <a:extLst>
              <a:ext uri="{FF2B5EF4-FFF2-40B4-BE49-F238E27FC236}">
                <a16:creationId xmlns:a16="http://schemas.microsoft.com/office/drawing/2014/main" id="{D2821729-8F3B-BCE4-9573-90617D8A7325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80" r="2268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390304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0C1B7-6E4E-3DEE-50C0-1CA3B1430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1409" y="4661717"/>
            <a:ext cx="7936230" cy="1380760"/>
          </a:xfrm>
        </p:spPr>
        <p:txBody>
          <a:bodyPr anchor="b">
            <a:normAutofit/>
          </a:bodyPr>
          <a:lstStyle/>
          <a:p>
            <a:r>
              <a:rPr lang="en-US"/>
              <a:t>Model 4 – The Interaction Effect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E734F0-2DDD-AF70-F13D-F9E4C192941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670934" y="584005"/>
            <a:ext cx="7926705" cy="3999060"/>
          </a:xfrm>
        </p:spPr>
        <p:txBody>
          <a:bodyPr vert="horz" lIns="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1900" b="1" dirty="0"/>
              <a:t>What Does the Interaction Mean?</a:t>
            </a:r>
          </a:p>
          <a:p>
            <a:pPr marL="0" indent="0">
              <a:buNone/>
            </a:pPr>
            <a:r>
              <a:rPr lang="en-US" sz="1900" dirty="0"/>
              <a:t>Weight Effect Changes Over Time:</a:t>
            </a:r>
          </a:p>
          <a:p>
            <a:pPr marL="0" indent="0">
              <a:buNone/>
            </a:pPr>
            <a:r>
              <a:rPr lang="en-US" sz="1900" dirty="0"/>
              <a:t>Total Improvement: 7.5% reduction in weight penalty</a:t>
            </a:r>
          </a:p>
          <a:p>
            <a:r>
              <a:rPr lang="en-US" sz="1900" dirty="0"/>
              <a:t>Why Did This Happen?</a:t>
            </a:r>
          </a:p>
          <a:p>
            <a:br>
              <a:rPr lang="en-US" sz="1900" dirty="0"/>
            </a:br>
            <a:r>
              <a:rPr lang="en-US" sz="1900" dirty="0"/>
              <a:t>1973 Oil Crisis: Urgent need for efficiency</a:t>
            </a:r>
            <a:br>
              <a:rPr lang="en-US" sz="1900" dirty="0"/>
            </a:br>
            <a:br>
              <a:rPr lang="en-US" sz="1900" dirty="0"/>
            </a:br>
            <a:r>
              <a:rPr lang="en-US" sz="1900" dirty="0"/>
              <a:t>1975 CAFÉ Standard Regulatory Pressure</a:t>
            </a:r>
            <a:br>
              <a:rPr lang="en-US" sz="1900" dirty="0"/>
            </a:br>
            <a:br>
              <a:rPr lang="en-US" sz="1900" dirty="0"/>
            </a:br>
            <a:r>
              <a:rPr lang="en-US" sz="1900" dirty="0"/>
              <a:t>Technology: Electronic fuel Injection, better aerodynamics, Lighter material</a:t>
            </a:r>
            <a:br>
              <a:rPr lang="en-US" sz="1900" dirty="0"/>
            </a:br>
            <a:r>
              <a:rPr lang="en-US" sz="1900" dirty="0"/>
              <a:t>Heavy cars benefited MORE from these improved aerodynamics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7BDCE0BC-9CE9-1941-0F92-E5DDC98A5590}"/>
              </a:ext>
            </a:extLst>
          </p:cNvPr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3991231865"/>
              </p:ext>
            </p:extLst>
          </p:nvPr>
        </p:nvGraphicFramePr>
        <p:xfrm>
          <a:off x="603885" y="613911"/>
          <a:ext cx="2825117" cy="3939250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747103">
                  <a:extLst>
                    <a:ext uri="{9D8B030D-6E8A-4147-A177-3AD203B41FA5}">
                      <a16:colId xmlns:a16="http://schemas.microsoft.com/office/drawing/2014/main" val="3056822025"/>
                    </a:ext>
                  </a:extLst>
                </a:gridCol>
                <a:gridCol w="929651">
                  <a:extLst>
                    <a:ext uri="{9D8B030D-6E8A-4147-A177-3AD203B41FA5}">
                      <a16:colId xmlns:a16="http://schemas.microsoft.com/office/drawing/2014/main" val="1739448509"/>
                    </a:ext>
                  </a:extLst>
                </a:gridCol>
                <a:gridCol w="1148363">
                  <a:extLst>
                    <a:ext uri="{9D8B030D-6E8A-4147-A177-3AD203B41FA5}">
                      <a16:colId xmlns:a16="http://schemas.microsoft.com/office/drawing/2014/main" val="284715543"/>
                    </a:ext>
                  </a:extLst>
                </a:gridCol>
              </a:tblGrid>
              <a:tr h="1356796">
                <a:tc>
                  <a:txBody>
                    <a:bodyPr/>
                    <a:lstStyle/>
                    <a:p>
                      <a:r>
                        <a:rPr lang="en-US" sz="1600"/>
                        <a:t>Year</a:t>
                      </a:r>
                    </a:p>
                  </a:txBody>
                  <a:tcPr marL="77170" marR="77170" marT="38586" marB="38586"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Weight Effect (per 1,000 Ibs)</a:t>
                      </a:r>
                    </a:p>
                  </a:txBody>
                  <a:tcPr marL="77170" marR="77170" marT="38586" marB="38586"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Change</a:t>
                      </a:r>
                    </a:p>
                  </a:txBody>
                  <a:tcPr marL="77170" marR="77170" marT="38586" marB="38586"/>
                </a:tc>
                <a:extLst>
                  <a:ext uri="{0D108BD9-81ED-4DB2-BD59-A6C34878D82A}">
                    <a16:rowId xmlns:a16="http://schemas.microsoft.com/office/drawing/2014/main" val="1593821430"/>
                  </a:ext>
                </a:extLst>
              </a:tr>
              <a:tr h="860818">
                <a:tc>
                  <a:txBody>
                    <a:bodyPr/>
                    <a:lstStyle/>
                    <a:p>
                      <a:r>
                        <a:rPr lang="en-US" sz="1600"/>
                        <a:t>1970</a:t>
                      </a:r>
                    </a:p>
                  </a:txBody>
                  <a:tcPr marL="77170" marR="77170" marT="38586" marB="38586"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-7.36 mpg</a:t>
                      </a:r>
                    </a:p>
                  </a:txBody>
                  <a:tcPr marL="77170" marR="77170" marT="38586" marB="38586"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Baseline (Heavy penalty</a:t>
                      </a:r>
                    </a:p>
                  </a:txBody>
                  <a:tcPr marL="77170" marR="77170" marT="38586" marB="38586"/>
                </a:tc>
                <a:extLst>
                  <a:ext uri="{0D108BD9-81ED-4DB2-BD59-A6C34878D82A}">
                    <a16:rowId xmlns:a16="http://schemas.microsoft.com/office/drawing/2014/main" val="2810408618"/>
                  </a:ext>
                </a:extLst>
              </a:tr>
              <a:tr h="860818">
                <a:tc>
                  <a:txBody>
                    <a:bodyPr/>
                    <a:lstStyle/>
                    <a:p>
                      <a:r>
                        <a:rPr lang="en-US" sz="1600"/>
                        <a:t>1976</a:t>
                      </a:r>
                    </a:p>
                  </a:txBody>
                  <a:tcPr marL="77170" marR="77170" marT="38586" marB="38586"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-7.09 mpg</a:t>
                      </a:r>
                    </a:p>
                  </a:txBody>
                  <a:tcPr marL="77170" marR="77170" marT="38586" marB="38586"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Improved by 0.27 mpg</a:t>
                      </a:r>
                    </a:p>
                  </a:txBody>
                  <a:tcPr marL="77170" marR="77170" marT="38586" marB="38586"/>
                </a:tc>
                <a:extLst>
                  <a:ext uri="{0D108BD9-81ED-4DB2-BD59-A6C34878D82A}">
                    <a16:rowId xmlns:a16="http://schemas.microsoft.com/office/drawing/2014/main" val="1082262536"/>
                  </a:ext>
                </a:extLst>
              </a:tr>
              <a:tr h="860818">
                <a:tc>
                  <a:txBody>
                    <a:bodyPr/>
                    <a:lstStyle/>
                    <a:p>
                      <a:r>
                        <a:rPr lang="en-US" sz="1600"/>
                        <a:t>1982</a:t>
                      </a:r>
                    </a:p>
                  </a:txBody>
                  <a:tcPr marL="77170" marR="77170" marT="38586" marB="38586"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-6.81 mpg</a:t>
                      </a:r>
                    </a:p>
                  </a:txBody>
                  <a:tcPr marL="77170" marR="77170" marT="38586" marB="38586"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Improved by 0.55 mpg</a:t>
                      </a:r>
                    </a:p>
                  </a:txBody>
                  <a:tcPr marL="77170" marR="77170" marT="38586" marB="38586"/>
                </a:tc>
                <a:extLst>
                  <a:ext uri="{0D108BD9-81ED-4DB2-BD59-A6C34878D82A}">
                    <a16:rowId xmlns:a16="http://schemas.microsoft.com/office/drawing/2014/main" val="20246334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611324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1D240-E067-3B4D-1156-DFB850E7FF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1409" y="4661717"/>
            <a:ext cx="7936230" cy="1380760"/>
          </a:xfrm>
        </p:spPr>
        <p:txBody>
          <a:bodyPr/>
          <a:lstStyle/>
          <a:p>
            <a:br>
              <a:rPr lang="en-US"/>
            </a:b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A53EDA-0708-15BA-8E92-94A5EC6C8BA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3885" y="584005"/>
            <a:ext cx="2825115" cy="3999060"/>
          </a:xfrm>
        </p:spPr>
        <p:txBody>
          <a:bodyPr vert="horz" lIns="0" tIns="274320" rIns="91440" bIns="45720" rtlCol="0" anchor="t">
            <a:normAutofit/>
          </a:bodyPr>
          <a:lstStyle/>
          <a:p>
            <a:r>
              <a:rPr lang="en-US" b="1"/>
              <a:t>Model 4 Results- Coefficients </a:t>
            </a:r>
          </a:p>
          <a:p>
            <a:r>
              <a:rPr lang="en-US"/>
              <a:t>Model Performance:</a:t>
            </a:r>
          </a:p>
          <a:p>
            <a:r>
              <a:rPr lang="en-US" err="1"/>
              <a:t>Rsquare</a:t>
            </a:r>
            <a:r>
              <a:rPr lang="en-US"/>
              <a:t> = 84.3%</a:t>
            </a:r>
          </a:p>
          <a:p>
            <a:r>
              <a:rPr lang="en-US"/>
              <a:t>RMSE = 3.11 mpg</a:t>
            </a:r>
          </a:p>
          <a:p>
            <a:endParaRPr lang="en-US" b="1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1FE97D-1E37-85D5-C2AF-50E4D25E462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670934" y="584005"/>
            <a:ext cx="7926705" cy="3999060"/>
          </a:xfrm>
        </p:spPr>
        <p:txBody>
          <a:bodyPr/>
          <a:lstStyle/>
          <a:p>
            <a:endParaRPr lang="en-US"/>
          </a:p>
          <a:p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69D7F96-DB15-EAF0-0103-2D4D511D21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9280650"/>
              </p:ext>
            </p:extLst>
          </p:nvPr>
        </p:nvGraphicFramePr>
        <p:xfrm>
          <a:off x="3660913" y="148448"/>
          <a:ext cx="8128000" cy="3302000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314641217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13406548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95353625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615154378"/>
                    </a:ext>
                  </a:extLst>
                </a:gridCol>
              </a:tblGrid>
              <a:tr h="353388">
                <a:tc>
                  <a:txBody>
                    <a:bodyPr/>
                    <a:lstStyle/>
                    <a:p>
                      <a:r>
                        <a:rPr lang="en-US"/>
                        <a:t>Predictor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Coefficient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P-value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Interpretation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83923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Weight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+0.885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&lt;.0001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Modified by interaction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127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Year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+2.041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&lt;.0001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-0.76 mpg improvement per year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79938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err="1"/>
                        <a:t>Origin_Europe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+2.145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&lt;.0001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+2.15 mpg vs USA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3832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err="1"/>
                        <a:t>Origin_Japan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+1.682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0.0006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+1.68 mpg vs USA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45606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Weight * Year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-0.000451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&lt;.0001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Reduces weight penalty over time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2149003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8AF2B08C-FAF0-F37B-0E91-E740A20EA889}"/>
              </a:ext>
            </a:extLst>
          </p:cNvPr>
          <p:cNvSpPr txBox="1"/>
          <p:nvPr/>
        </p:nvSpPr>
        <p:spPr>
          <a:xfrm>
            <a:off x="3048778" y="3105835"/>
            <a:ext cx="6097554" cy="64633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br>
              <a:rPr lang="en-US" sz="1800" b="0"/>
            </a:br>
            <a:r>
              <a:rPr lang="en-US" sz="1800" b="0"/>
              <a:t>RMSE = 3.11 mpg</a:t>
            </a:r>
            <a:endParaRPr lang="en-US"/>
          </a:p>
        </p:txBody>
      </p:sp>
      <p:pic>
        <p:nvPicPr>
          <p:cNvPr id="6" name="Picture 5" descr="A close up of a fuel gauge&#10;&#10;AI-generated content may be incorrect.">
            <a:extLst>
              <a:ext uri="{FF2B5EF4-FFF2-40B4-BE49-F238E27FC236}">
                <a16:creationId xmlns:a16="http://schemas.microsoft.com/office/drawing/2014/main" id="{DD1F68AD-652C-D345-43C9-2053655A29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6122" y="3529599"/>
            <a:ext cx="8079408" cy="3328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7091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CD8DCD-E80B-40F6-2B12-D8499447A8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73315" y="244499"/>
            <a:ext cx="7936230" cy="594948"/>
          </a:xfrm>
        </p:spPr>
        <p:txBody>
          <a:bodyPr anchor="b">
            <a:normAutofit/>
          </a:bodyPr>
          <a:lstStyle/>
          <a:p>
            <a:r>
              <a:rPr lang="en-US"/>
              <a:t>Key Findings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79D4D5-F9BF-A73E-719C-EA1BB88D74F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670934" y="584005"/>
            <a:ext cx="7926705" cy="3999060"/>
          </a:xfrm>
        </p:spPr>
        <p:txBody>
          <a:bodyPr>
            <a:normAutofit/>
          </a:bodyPr>
          <a:lstStyle/>
          <a:p>
            <a:r>
              <a:rPr lang="en-US"/>
              <a:t>	</a:t>
            </a:r>
          </a:p>
        </p:txBody>
      </p:sp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C920372F-4015-22BC-41AA-54884DCB6D18}"/>
              </a:ext>
            </a:extLst>
          </p:cNvPr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2544229512"/>
              </p:ext>
            </p:extLst>
          </p:nvPr>
        </p:nvGraphicFramePr>
        <p:xfrm>
          <a:off x="3063717" y="1024535"/>
          <a:ext cx="6866093" cy="51444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878579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492993-58A2-BB02-2FC4-3A1441812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310" y="278129"/>
            <a:ext cx="5063490" cy="2354026"/>
          </a:xfrm>
        </p:spPr>
        <p:txBody>
          <a:bodyPr vert="horz" lIns="0" tIns="274320" rIns="91440" bIns="45720" rtlCol="0" anchor="b">
            <a:normAutofit/>
          </a:bodyPr>
          <a:lstStyle/>
          <a:p>
            <a:r>
              <a:rPr lang="en-US" b="1"/>
              <a:t>Conclusions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3EAA0E-34A3-83D1-BABD-D000E12D0431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94360" y="3279579"/>
            <a:ext cx="5044440" cy="2994415"/>
          </a:xfrm>
        </p:spPr>
        <p:txBody>
          <a:bodyPr vert="horz" lIns="0" tIns="45720" rIns="91440" bIns="45720" rtlCol="0" anchor="t">
            <a:normAutofit/>
          </a:bodyPr>
          <a:lstStyle/>
          <a:p>
            <a:r>
              <a:rPr lang="en-US" sz="1600"/>
              <a:t>Model 4 successfully answers the research question</a:t>
            </a:r>
          </a:p>
          <a:p>
            <a:r>
              <a:rPr lang="en-US" sz="1600"/>
              <a:t>Main Conclusions:</a:t>
            </a:r>
          </a:p>
          <a:p>
            <a:r>
              <a:rPr lang="en-US" sz="1600"/>
              <a:t>1.Weight dominates fuel efficiency (Strongest effect)</a:t>
            </a:r>
          </a:p>
          <a:p>
            <a:r>
              <a:rPr lang="en-US" sz="1600"/>
              <a:t>2. Interaction is real-technology reduced weight penalty over time</a:t>
            </a:r>
          </a:p>
          <a:p>
            <a:r>
              <a:rPr lang="en-US" sz="1600"/>
              <a:t>3.Origin matters-Japanese/European cars more efficient</a:t>
            </a:r>
          </a:p>
          <a:p>
            <a:r>
              <a:rPr lang="en-US" sz="1600"/>
              <a:t>4.Model 4 is best-84.3% </a:t>
            </a:r>
            <a:r>
              <a:rPr lang="en-US" sz="1600" err="1"/>
              <a:t>Rsquare</a:t>
            </a:r>
            <a:r>
              <a:rPr lang="en-US" sz="1600"/>
              <a:t>, all significant, no violation</a:t>
            </a:r>
          </a:p>
        </p:txBody>
      </p:sp>
      <p:pic>
        <p:nvPicPr>
          <p:cNvPr id="6" name="Picture 5" descr="Cars parked in a line">
            <a:extLst>
              <a:ext uri="{FF2B5EF4-FFF2-40B4-BE49-F238E27FC236}">
                <a16:creationId xmlns:a16="http://schemas.microsoft.com/office/drawing/2014/main" id="{BCEE907D-387B-35B2-BD41-CFF00B44173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6622" r="6516" b="6"/>
          <a:stretch>
            <a:fillRect/>
          </a:stretch>
        </p:blipFill>
        <p:spPr>
          <a:xfrm>
            <a:off x="6096000" y="10"/>
            <a:ext cx="6118225" cy="685799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9284649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E922BB-9802-831D-184D-41DFCB4455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References: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675E15-95CD-80CF-D706-CECAAD54BB50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94359" y="3279579"/>
            <a:ext cx="8500479" cy="2994415"/>
          </a:xfrm>
        </p:spPr>
        <p:txBody>
          <a:bodyPr>
            <a:normAutofit/>
          </a:bodyPr>
          <a:lstStyle/>
          <a:p>
            <a:r>
              <a:rPr lang="en-US" b="1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Fuel Economy references:</a:t>
            </a:r>
          </a:p>
          <a:p>
            <a:r>
              <a:rPr lang="en-US" dirty="0">
                <a:solidFill>
                  <a:srgbClr val="4495A2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Corporate average fuel economy – Wikipedia</a:t>
            </a:r>
            <a:endParaRPr lang="en-US" dirty="0"/>
          </a:p>
          <a:p>
            <a:r>
              <a:rPr lang="en-US" dirty="0">
                <a:hlinkClick r:id="rId3"/>
              </a:rPr>
              <a:t>Corporate Average Fuel Economy (CAFE) | NHTSA</a:t>
            </a:r>
            <a:endParaRPr lang="en-US" dirty="0"/>
          </a:p>
          <a:p>
            <a:r>
              <a:rPr lang="en-US" b="1" dirty="0"/>
              <a:t>GitHub Repository:</a:t>
            </a:r>
          </a:p>
          <a:p>
            <a:r>
              <a:rPr lang="en-US" b="1" dirty="0">
                <a:hlinkClick r:id="rId4"/>
              </a:rPr>
              <a:t>https://github.com/Omufti99/IMPACT-ON-FUEL-EFFICIENCY-BY-ANALYZING-THE-VEHICLE-CHARACTERISTICS-.git</a:t>
            </a:r>
            <a:endParaRPr lang="en-US" b="1" dirty="0"/>
          </a:p>
          <a:p>
            <a:endParaRPr lang="en-US" b="1" dirty="0"/>
          </a:p>
          <a:p>
            <a:endParaRPr lang="en-US" dirty="0"/>
          </a:p>
          <a:p>
            <a:endParaRPr lang="en-US" b="1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4BDC236-5517-A902-7C04-F1BD22B6A61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2168506" y="0"/>
            <a:ext cx="45719" cy="6858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81735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30BF65-C84B-45C3-72CA-AFDA68851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278129"/>
            <a:ext cx="9778365" cy="1494596"/>
          </a:xfrm>
        </p:spPr>
        <p:txBody>
          <a:bodyPr anchor="b">
            <a:normAutofit/>
          </a:bodyPr>
          <a:lstStyle/>
          <a:p>
            <a:r>
              <a:rPr lang="en-US"/>
              <a:t>Research Question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EBC2C-6DD7-5003-38EB-40753046FE8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94360" y="2676525"/>
            <a:ext cx="4490827" cy="3597470"/>
          </a:xfrm>
        </p:spPr>
        <p:txBody>
          <a:bodyPr tIns="457200">
            <a:normAutofit/>
          </a:bodyPr>
          <a:lstStyle/>
          <a:p>
            <a:pPr marL="0" indent="0">
              <a:buNone/>
            </a:pPr>
            <a:r>
              <a:rPr lang="en-US" sz="1600"/>
              <a:t>How do vehicle characteristics influence fuel efficiency (MPG)?</a:t>
            </a:r>
          </a:p>
          <a:p>
            <a:pPr marL="0" indent="0">
              <a:buNone/>
            </a:pPr>
            <a:r>
              <a:rPr lang="en-US" sz="1600"/>
              <a:t>Key Questions:</a:t>
            </a:r>
          </a:p>
          <a:p>
            <a:r>
              <a:rPr lang="en-US" sz="1600"/>
              <a:t>Does weight affect fuel efficiency?</a:t>
            </a:r>
          </a:p>
          <a:p>
            <a:r>
              <a:rPr lang="en-US" sz="1600"/>
              <a:t>Did technology improve over time?</a:t>
            </a:r>
          </a:p>
          <a:p>
            <a:r>
              <a:rPr lang="en-US" sz="1600"/>
              <a:t>Do European and Japanese cars differ from American cars?</a:t>
            </a:r>
          </a:p>
          <a:p>
            <a:r>
              <a:rPr lang="en-US" sz="1600"/>
              <a:t>Has the relationship between weight and MPG changed over time?</a:t>
            </a:r>
          </a:p>
        </p:txBody>
      </p:sp>
      <p:pic>
        <p:nvPicPr>
          <p:cNvPr id="6" name="Picture 5" descr="Close-up of fuel gauge">
            <a:extLst>
              <a:ext uri="{FF2B5EF4-FFF2-40B4-BE49-F238E27FC236}">
                <a16:creationId xmlns:a16="http://schemas.microsoft.com/office/drawing/2014/main" id="{59B39DD9-00FF-37AF-EA1D-7BA45F9F9D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79" b="4"/>
          <a:stretch>
            <a:fillRect/>
          </a:stretch>
        </p:blipFill>
        <p:spPr>
          <a:xfrm>
            <a:off x="5881898" y="2676525"/>
            <a:ext cx="4490827" cy="359747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466857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B8CE60-587E-1D5C-8B50-ED3441BA49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008" y="338321"/>
            <a:ext cx="4939666" cy="569166"/>
          </a:xfrm>
        </p:spPr>
        <p:txBody>
          <a:bodyPr anchor="b">
            <a:normAutofit/>
          </a:bodyPr>
          <a:lstStyle/>
          <a:p>
            <a:r>
              <a:rPr lang="en-US"/>
              <a:t>Dataset Overview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02AE9C-BA1D-195E-3B93-A5A0CC03D8F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3885" y="457201"/>
            <a:ext cx="5198269" cy="569166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Dataset: Auto MPG</a:t>
            </a:r>
          </a:p>
          <a:p>
            <a:pPr marL="0" indent="0">
              <a:buNone/>
            </a:pPr>
            <a:endParaRPr lang="en-US"/>
          </a:p>
          <a:p>
            <a:endParaRPr lang="en-US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04C13AF-1871-5D2C-0383-4CC70BCB00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025715"/>
              </p:ext>
            </p:extLst>
          </p:nvPr>
        </p:nvGraphicFramePr>
        <p:xfrm>
          <a:off x="145098" y="1804359"/>
          <a:ext cx="5950902" cy="3037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975451">
                  <a:extLst>
                    <a:ext uri="{9D8B030D-6E8A-4147-A177-3AD203B41FA5}">
                      <a16:colId xmlns:a16="http://schemas.microsoft.com/office/drawing/2014/main" val="508601062"/>
                    </a:ext>
                  </a:extLst>
                </a:gridCol>
                <a:gridCol w="2975451">
                  <a:extLst>
                    <a:ext uri="{9D8B030D-6E8A-4147-A177-3AD203B41FA5}">
                      <a16:colId xmlns:a16="http://schemas.microsoft.com/office/drawing/2014/main" val="10851104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Characteristic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Details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35886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Source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UCI Machine Learning Repository/Kaggle.com</a:t>
                      </a:r>
                    </a:p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85027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Time Period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1970-1982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817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Original 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392 observations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62781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After Cleaning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392 observation (6 missing values removed)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89687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Variables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9 total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716429"/>
                  </a:ext>
                </a:extLst>
              </a:tr>
            </a:tbl>
          </a:graphicData>
        </a:graphic>
      </p:graphicFrame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800CB98-0088-4F58-1C54-F387572494EA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463314" y="3323279"/>
            <a:ext cx="5198269" cy="3319513"/>
          </a:xfrm>
        </p:spPr>
        <p:txBody>
          <a:bodyPr/>
          <a:lstStyle/>
          <a:p>
            <a:r>
              <a:rPr lang="en-US" b="1"/>
              <a:t>Key Variables: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Dependent: MPG (9.0-46.6 mpg)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Predictors: Weight, Year, Origin, Cylinders, Displacement, Horsepower, Acceleration</a:t>
            </a:r>
          </a:p>
        </p:txBody>
      </p:sp>
    </p:spTree>
    <p:extLst>
      <p:ext uri="{BB962C8B-B14F-4D97-AF65-F5344CB8AC3E}">
        <p14:creationId xmlns:p14="http://schemas.microsoft.com/office/powerpoint/2010/main" val="14408719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45D3755-C3E2-975E-DE68-CDECC4B52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Exploratory Data Analysis</a:t>
            </a:r>
            <a:br>
              <a:rPr lang="en-US"/>
            </a:br>
            <a:endParaRPr lang="en-US" sz="180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70BD87D-F7DA-961B-4024-A354DC87D16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68354" y="2522484"/>
            <a:ext cx="5373918" cy="305851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/>
              <a:t>EDA: Correlation Matrix</a:t>
            </a:r>
          </a:p>
          <a:p>
            <a:pPr marL="0" indent="0">
              <a:buNone/>
            </a:pPr>
            <a:r>
              <a:rPr lang="en-US"/>
              <a:t>Strong Correlations with MPG:</a:t>
            </a:r>
          </a:p>
          <a:p>
            <a:pPr marL="0" indent="0">
              <a:buNone/>
            </a:pPr>
            <a:r>
              <a:rPr lang="en-US" b="1"/>
              <a:t>Multicollinearity Problem:</a:t>
            </a:r>
          </a:p>
          <a:p>
            <a:pPr marL="0" indent="0">
              <a:buNone/>
            </a:pPr>
            <a:r>
              <a:rPr lang="en-US" b="1"/>
              <a:t>Cylinders</a:t>
            </a:r>
            <a:r>
              <a:rPr lang="en-US" b="1">
                <a:sym typeface="Wingdings" panose="05000000000000000000" pitchFamily="2" charset="2"/>
              </a:rPr>
              <a:t> Displacement r = 0.95 </a:t>
            </a:r>
          </a:p>
          <a:p>
            <a:pPr marL="0" indent="0">
              <a:buNone/>
            </a:pPr>
            <a:r>
              <a:rPr lang="en-US" b="1">
                <a:sym typeface="Wingdings" panose="05000000000000000000" pitchFamily="2" charset="2"/>
              </a:rPr>
              <a:t>  </a:t>
            </a:r>
            <a:r>
              <a:rPr lang="en-US">
                <a:sym typeface="Wingdings" panose="05000000000000000000" pitchFamily="2" charset="2"/>
              </a:rPr>
              <a:t>Displacement  Weight r = 0,93</a:t>
            </a:r>
          </a:p>
          <a:p>
            <a:pPr marL="0" indent="0">
              <a:buNone/>
            </a:pPr>
            <a:r>
              <a:rPr lang="en-US">
                <a:sym typeface="Wingdings" panose="05000000000000000000" pitchFamily="2" charset="2"/>
              </a:rPr>
              <a:t>All engine variables are highly correlated (r&gt;0.84)</a:t>
            </a:r>
            <a:br>
              <a:rPr lang="en-US" b="1">
                <a:sym typeface="Wingdings" panose="05000000000000000000" pitchFamily="2" charset="2"/>
              </a:rPr>
            </a:br>
            <a:endParaRPr lang="en-US" b="1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b="1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endParaRPr lang="en-US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A461D4B-3318-6BDB-5DF0-E0319FFAAFD1}"/>
              </a:ext>
            </a:extLst>
          </p:cNvPr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2630570622"/>
              </p:ext>
            </p:extLst>
          </p:nvPr>
        </p:nvGraphicFramePr>
        <p:xfrm>
          <a:off x="7035282" y="3525533"/>
          <a:ext cx="4531241" cy="2476236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1418253">
                  <a:extLst>
                    <a:ext uri="{9D8B030D-6E8A-4147-A177-3AD203B41FA5}">
                      <a16:colId xmlns:a16="http://schemas.microsoft.com/office/drawing/2014/main" val="1997803936"/>
                    </a:ext>
                  </a:extLst>
                </a:gridCol>
                <a:gridCol w="1498562">
                  <a:extLst>
                    <a:ext uri="{9D8B030D-6E8A-4147-A177-3AD203B41FA5}">
                      <a16:colId xmlns:a16="http://schemas.microsoft.com/office/drawing/2014/main" val="290730534"/>
                    </a:ext>
                  </a:extLst>
                </a:gridCol>
                <a:gridCol w="1614426">
                  <a:extLst>
                    <a:ext uri="{9D8B030D-6E8A-4147-A177-3AD203B41FA5}">
                      <a16:colId xmlns:a16="http://schemas.microsoft.com/office/drawing/2014/main" val="255292815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/>
                        <a:t>Variable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Correlation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Strength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1958697"/>
                  </a:ext>
                </a:extLst>
              </a:tr>
              <a:tr h="367599">
                <a:tc>
                  <a:txBody>
                    <a:bodyPr/>
                    <a:lstStyle/>
                    <a:p>
                      <a:r>
                        <a:rPr lang="en-US"/>
                        <a:t>Weight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-0.83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Very Strong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7145607"/>
                  </a:ext>
                </a:extLst>
              </a:tr>
              <a:tr h="634485">
                <a:tc>
                  <a:txBody>
                    <a:bodyPr/>
                    <a:lstStyle/>
                    <a:p>
                      <a:r>
                        <a:rPr lang="en-US"/>
                        <a:t>Displacement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-0.81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Very Strong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1582097"/>
                  </a:ext>
                </a:extLst>
              </a:tr>
              <a:tr h="367599">
                <a:tc>
                  <a:txBody>
                    <a:bodyPr/>
                    <a:lstStyle/>
                    <a:p>
                      <a:r>
                        <a:rPr lang="en-US"/>
                        <a:t>Cylinder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-0.78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Strong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5168350"/>
                  </a:ext>
                </a:extLst>
              </a:tr>
              <a:tr h="367599">
                <a:tc>
                  <a:txBody>
                    <a:bodyPr/>
                    <a:lstStyle/>
                    <a:p>
                      <a:r>
                        <a:rPr lang="en-US"/>
                        <a:t>Horsepower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-0.78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Strong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8308379"/>
                  </a:ext>
                </a:extLst>
              </a:tr>
              <a:tr h="367599">
                <a:tc>
                  <a:txBody>
                    <a:bodyPr/>
                    <a:lstStyle/>
                    <a:p>
                      <a:r>
                        <a:rPr lang="en-US"/>
                        <a:t>Year 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+0.58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Moderate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0955523"/>
                  </a:ext>
                </a:extLst>
              </a:tr>
            </a:tbl>
          </a:graphicData>
        </a:graphic>
      </p:graphicFrame>
      <p:grpSp>
        <p:nvGrpSpPr>
          <p:cNvPr id="19" name="Group 18">
            <a:extLst>
              <a:ext uri="{FF2B5EF4-FFF2-40B4-BE49-F238E27FC236}">
                <a16:creationId xmlns:a16="http://schemas.microsoft.com/office/drawing/2014/main" id="{C78CEA4F-D72A-C069-6A51-328B103CA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7E473402-19FD-A5B0-5CB6-E5F3926D3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879D1CAD-2EA2-9376-7B64-0C3AC590F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B16F8906-918C-BE0B-A4AB-6A1D48150A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003120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1633A5-8BE3-D44D-57F3-2EF1613768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5AB6D40A-2A0A-AF3D-8CF7-3ECD377656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1409" y="4661717"/>
            <a:ext cx="7936230" cy="1380760"/>
          </a:xfrm>
        </p:spPr>
        <p:txBody>
          <a:bodyPr anchor="b">
            <a:normAutofit/>
          </a:bodyPr>
          <a:lstStyle/>
          <a:p>
            <a:r>
              <a:rPr lang="en-US"/>
              <a:t>EDA-MPG by Origin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1442CD-A26D-1761-8CE7-8BC3075BB4ED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3885" y="584005"/>
            <a:ext cx="2825115" cy="3999060"/>
          </a:xfrm>
        </p:spPr>
        <p:txBody>
          <a:bodyPr>
            <a:normAutofit/>
          </a:bodyPr>
          <a:lstStyle/>
          <a:p>
            <a:r>
              <a:rPr lang="en-US"/>
              <a:t>MPG Varies by Manufacturing Origin</a:t>
            </a:r>
          </a:p>
          <a:p>
            <a:r>
              <a:rPr lang="en-US"/>
              <a:t>Key Finding: Japanese cars achieve 50% better fuel efficiency than American Cars!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4AA1C64-2AD9-6592-B545-D598DAA995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7216439"/>
              </p:ext>
            </p:extLst>
          </p:nvPr>
        </p:nvGraphicFramePr>
        <p:xfrm>
          <a:off x="3670934" y="594491"/>
          <a:ext cx="7926707" cy="3978092"/>
        </p:xfrm>
        <a:graphic>
          <a:graphicData uri="http://schemas.openxmlformats.org/drawingml/2006/table">
            <a:tbl>
              <a:tblPr firstRow="1" bandRow="1">
                <a:solidFill>
                  <a:schemeClr val="bg1"/>
                </a:solidFill>
                <a:tableStyleId>{8A107856-5554-42FB-B03E-39F5DBC370BA}</a:tableStyleId>
              </a:tblPr>
              <a:tblGrid>
                <a:gridCol w="2067108">
                  <a:extLst>
                    <a:ext uri="{9D8B030D-6E8A-4147-A177-3AD203B41FA5}">
                      <a16:colId xmlns:a16="http://schemas.microsoft.com/office/drawing/2014/main" val="874310795"/>
                    </a:ext>
                  </a:extLst>
                </a:gridCol>
                <a:gridCol w="2814895">
                  <a:extLst>
                    <a:ext uri="{9D8B030D-6E8A-4147-A177-3AD203B41FA5}">
                      <a16:colId xmlns:a16="http://schemas.microsoft.com/office/drawing/2014/main" val="2818384268"/>
                    </a:ext>
                  </a:extLst>
                </a:gridCol>
                <a:gridCol w="3044704">
                  <a:extLst>
                    <a:ext uri="{9D8B030D-6E8A-4147-A177-3AD203B41FA5}">
                      <a16:colId xmlns:a16="http://schemas.microsoft.com/office/drawing/2014/main" val="1929100504"/>
                    </a:ext>
                  </a:extLst>
                </a:gridCol>
              </a:tblGrid>
              <a:tr h="994523">
                <a:tc>
                  <a:txBody>
                    <a:bodyPr/>
                    <a:lstStyle/>
                    <a:p>
                      <a:r>
                        <a:rPr lang="en-US" sz="3200" b="0" cap="none" spc="0">
                          <a:solidFill>
                            <a:schemeClr val="bg1"/>
                          </a:solidFill>
                        </a:rPr>
                        <a:t>Origin</a:t>
                      </a:r>
                    </a:p>
                  </a:txBody>
                  <a:tcPr marL="273143" marR="210110" marT="210110" marB="210110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b="0" cap="none" spc="0">
                          <a:solidFill>
                            <a:schemeClr val="bg1"/>
                          </a:solidFill>
                        </a:rPr>
                        <a:t>Mean MPG</a:t>
                      </a:r>
                    </a:p>
                  </a:txBody>
                  <a:tcPr marL="273143" marR="210110" marT="210110" marB="21011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b="0" cap="none" spc="0">
                          <a:solidFill>
                            <a:schemeClr val="bg1"/>
                          </a:solidFill>
                        </a:rPr>
                        <a:t>Sample Size</a:t>
                      </a:r>
                    </a:p>
                  </a:txBody>
                  <a:tcPr marL="273143" marR="210110" marT="210110" marB="21011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9939889"/>
                  </a:ext>
                </a:extLst>
              </a:tr>
              <a:tr h="994523">
                <a:tc>
                  <a:txBody>
                    <a:bodyPr/>
                    <a:lstStyle/>
                    <a:p>
                      <a:r>
                        <a:rPr lang="en-US" sz="3200" cap="none" spc="0">
                          <a:solidFill>
                            <a:schemeClr val="tx1"/>
                          </a:solidFill>
                        </a:rPr>
                        <a:t>Japan</a:t>
                      </a:r>
                    </a:p>
                  </a:txBody>
                  <a:tcPr marL="273143" marR="210110" marT="210110" marB="210110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38100" cmpd="sng">
                      <a:noFill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cap="none" spc="0">
                          <a:solidFill>
                            <a:schemeClr val="tx1"/>
                          </a:solidFill>
                        </a:rPr>
                        <a:t>30.45</a:t>
                      </a:r>
                    </a:p>
                  </a:txBody>
                  <a:tcPr marL="273143" marR="210110" marT="210110" marB="21011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38100" cmpd="sng">
                      <a:noFill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cap="none" spc="0">
                          <a:solidFill>
                            <a:schemeClr val="tx1"/>
                          </a:solidFill>
                        </a:rPr>
                        <a:t>79 Cars</a:t>
                      </a:r>
                    </a:p>
                  </a:txBody>
                  <a:tcPr marL="273143" marR="210110" marT="210110" marB="21011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38100" cmpd="sng">
                      <a:noFill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367533"/>
                  </a:ext>
                </a:extLst>
              </a:tr>
              <a:tr h="994523">
                <a:tc>
                  <a:txBody>
                    <a:bodyPr/>
                    <a:lstStyle/>
                    <a:p>
                      <a:r>
                        <a:rPr lang="en-US" sz="3200" cap="none" spc="0">
                          <a:solidFill>
                            <a:schemeClr val="tx1"/>
                          </a:solidFill>
                        </a:rPr>
                        <a:t>Europe</a:t>
                      </a:r>
                    </a:p>
                  </a:txBody>
                  <a:tcPr marL="273143" marR="210110" marT="210110" marB="21011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cap="none" spc="0">
                          <a:solidFill>
                            <a:schemeClr val="tx1"/>
                          </a:solidFill>
                        </a:rPr>
                        <a:t>27.60</a:t>
                      </a:r>
                    </a:p>
                  </a:txBody>
                  <a:tcPr marL="273143" marR="210110" marT="210110" marB="21011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cap="none" spc="0">
                          <a:solidFill>
                            <a:schemeClr val="tx1"/>
                          </a:solidFill>
                        </a:rPr>
                        <a:t>68 Cars</a:t>
                      </a:r>
                    </a:p>
                  </a:txBody>
                  <a:tcPr marL="273143" marR="210110" marT="210110" marB="21011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8619505"/>
                  </a:ext>
                </a:extLst>
              </a:tr>
              <a:tr h="994523">
                <a:tc>
                  <a:txBody>
                    <a:bodyPr/>
                    <a:lstStyle/>
                    <a:p>
                      <a:r>
                        <a:rPr lang="en-US" sz="3200" cap="none" spc="0">
                          <a:solidFill>
                            <a:schemeClr val="tx1"/>
                          </a:solidFill>
                        </a:rPr>
                        <a:t>USA</a:t>
                      </a:r>
                    </a:p>
                  </a:txBody>
                  <a:tcPr marL="273143" marR="210110" marT="210110" marB="210110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cap="none" spc="0">
                          <a:solidFill>
                            <a:schemeClr val="tx1"/>
                          </a:solidFill>
                        </a:rPr>
                        <a:t>20.03</a:t>
                      </a:r>
                    </a:p>
                  </a:txBody>
                  <a:tcPr marL="273143" marR="210110" marT="210110" marB="21011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cap="none" spc="0">
                          <a:solidFill>
                            <a:schemeClr val="tx1"/>
                          </a:solidFill>
                        </a:rPr>
                        <a:t>245 Cars</a:t>
                      </a:r>
                    </a:p>
                  </a:txBody>
                  <a:tcPr marL="273143" marR="210110" marT="210110" marB="21011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30080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390597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1F1C852-23F9-45FD-4050-BE0C7FA6E8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310" y="278129"/>
            <a:ext cx="5063490" cy="1270753"/>
          </a:xfrm>
        </p:spPr>
        <p:txBody>
          <a:bodyPr/>
          <a:lstStyle/>
          <a:p>
            <a:r>
              <a:rPr lang="en-US"/>
              <a:t>Model Building Strategy 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508E0DC3-3C80-D7EB-D799-C14EF28F66DA}"/>
              </a:ext>
            </a:extLst>
          </p:cNvPr>
          <p:cNvGraphicFramePr>
            <a:graphicFrameLocks noGrp="1"/>
          </p:cNvGraphicFramePr>
          <p:nvPr>
            <p:ph sz="quarter" idx="16"/>
            <p:extLst>
              <p:ext uri="{D42A27DB-BD31-4B8C-83A1-F6EECF244321}">
                <p14:modId xmlns:p14="http://schemas.microsoft.com/office/powerpoint/2010/main" val="1631751472"/>
              </p:ext>
            </p:extLst>
          </p:nvPr>
        </p:nvGraphicFramePr>
        <p:xfrm>
          <a:off x="213836" y="3177138"/>
          <a:ext cx="5502276" cy="3210560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1834092">
                  <a:extLst>
                    <a:ext uri="{9D8B030D-6E8A-4147-A177-3AD203B41FA5}">
                      <a16:colId xmlns:a16="http://schemas.microsoft.com/office/drawing/2014/main" val="246142349"/>
                    </a:ext>
                  </a:extLst>
                </a:gridCol>
                <a:gridCol w="1834092">
                  <a:extLst>
                    <a:ext uri="{9D8B030D-6E8A-4147-A177-3AD203B41FA5}">
                      <a16:colId xmlns:a16="http://schemas.microsoft.com/office/drawing/2014/main" val="1113332412"/>
                    </a:ext>
                  </a:extLst>
                </a:gridCol>
                <a:gridCol w="1834092">
                  <a:extLst>
                    <a:ext uri="{9D8B030D-6E8A-4147-A177-3AD203B41FA5}">
                      <a16:colId xmlns:a16="http://schemas.microsoft.com/office/drawing/2014/main" val="2776272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Model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Predictors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 Purpose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89637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Model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Weight only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Baseline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43836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Model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Weight, Acceleration, Year, Origin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Initial Full model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33051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Model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All 8 predictors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 Test Multicollinearity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8594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Model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Weight, Year, Origin, Weight*Year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Test Interaction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2424099"/>
                  </a:ext>
                </a:extLst>
              </a:tr>
            </a:tbl>
          </a:graphicData>
        </a:graphic>
      </p:graphicFrame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9EFB73F7-21DE-3F28-FBE9-E7AF5645359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  <p:txBody>
          <a:bodyPr/>
          <a:lstStyle/>
          <a:p>
            <a:endParaRPr lang="en-US"/>
          </a:p>
          <a:p>
            <a:endParaRPr lang="en-US"/>
          </a:p>
          <a:p>
            <a:r>
              <a:rPr lang="en-US" sz="4400" b="1"/>
              <a:t>Why These Models?</a:t>
            </a:r>
          </a:p>
          <a:p>
            <a:r>
              <a:rPr lang="en-US" b="1"/>
              <a:t>Model 1: </a:t>
            </a:r>
            <a:r>
              <a:rPr lang="en-US"/>
              <a:t>Establish the baseline with the strongest predictor</a:t>
            </a:r>
          </a:p>
          <a:p>
            <a:r>
              <a:rPr lang="en-US" b="1"/>
              <a:t>Model 2 </a:t>
            </a:r>
            <a:r>
              <a:rPr lang="en-US"/>
              <a:t>Test Main effects</a:t>
            </a:r>
          </a:p>
          <a:p>
            <a:br>
              <a:rPr lang="en-US"/>
            </a:br>
            <a:r>
              <a:rPr lang="en-US" b="1"/>
              <a:t>Model 3: </a:t>
            </a:r>
            <a:r>
              <a:rPr lang="en-US"/>
              <a:t>Demonstrate the multicollinearity problem</a:t>
            </a:r>
          </a:p>
          <a:p>
            <a:r>
              <a:rPr lang="en-US" b="1"/>
              <a:t>Model 4: </a:t>
            </a:r>
            <a:r>
              <a:rPr lang="en-US"/>
              <a:t>Test if weight effect changes over time?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FC7B50-71A6-D8BE-C032-5EB4CF5706D5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137160" y="1699532"/>
            <a:ext cx="5199063" cy="2256647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Four Models Tested</a:t>
            </a:r>
          </a:p>
        </p:txBody>
      </p:sp>
      <p:pic>
        <p:nvPicPr>
          <p:cNvPr id="3" name="Picture 2" descr="Collection of vintage colorful toy cars">
            <a:extLst>
              <a:ext uri="{FF2B5EF4-FFF2-40B4-BE49-F238E27FC236}">
                <a16:creationId xmlns:a16="http://schemas.microsoft.com/office/drawing/2014/main" id="{5D6CA0B6-048B-2EAA-E6D9-A085F4CF44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312" y="3710152"/>
            <a:ext cx="5804852" cy="3147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4842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2A871D-B15E-C971-7C85-0AF173E38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1409" y="4661717"/>
            <a:ext cx="7936230" cy="1380760"/>
          </a:xfrm>
        </p:spPr>
        <p:txBody>
          <a:bodyPr anchor="b">
            <a:normAutofit/>
          </a:bodyPr>
          <a:lstStyle/>
          <a:p>
            <a:r>
              <a:rPr lang="en-US" sz="1100"/>
              <a:t>Winner: Model 4</a:t>
            </a:r>
            <a:br>
              <a:rPr lang="en-US" sz="1100"/>
            </a:br>
            <a:br>
              <a:rPr lang="en-US" sz="1100"/>
            </a:br>
            <a:r>
              <a:rPr lang="en-US" sz="1100" b="0"/>
              <a:t>Highest R² (84.3%)</a:t>
            </a:r>
            <a:br>
              <a:rPr lang="en-US" sz="1100" b="0"/>
            </a:br>
            <a:br>
              <a:rPr lang="en-US" sz="1100" b="0"/>
            </a:br>
            <a:r>
              <a:rPr lang="en-US" sz="1100" b="0"/>
              <a:t>Lowest RMSE (3.11 MPG)</a:t>
            </a:r>
            <a:br>
              <a:rPr lang="en-US" sz="1100" b="0"/>
            </a:br>
            <a:br>
              <a:rPr lang="en-US" sz="1100" b="0"/>
            </a:br>
            <a:r>
              <a:rPr lang="en-US" sz="1100" b="0"/>
              <a:t>All predictor Significant</a:t>
            </a:r>
            <a:br>
              <a:rPr lang="en-US" sz="1100" b="0"/>
            </a:br>
            <a:br>
              <a:rPr lang="en-US" sz="1100" b="0"/>
            </a:br>
            <a:r>
              <a:rPr lang="en-US" sz="1100" b="0"/>
              <a:t>No Multicollinearity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F2E863-4A4C-76FE-444A-083F9304338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3885" y="584005"/>
            <a:ext cx="2825115" cy="3999060"/>
          </a:xfrm>
        </p:spPr>
        <p:txBody>
          <a:bodyPr>
            <a:normAutofit/>
          </a:bodyPr>
          <a:lstStyle/>
          <a:p>
            <a:r>
              <a:rPr lang="en-US" b="1"/>
              <a:t>Model Comparison</a:t>
            </a:r>
            <a:br>
              <a:rPr lang="en-US" b="1"/>
            </a:br>
            <a:r>
              <a:rPr lang="en-US" b="1"/>
              <a:t>Model Performance Comparison </a:t>
            </a:r>
          </a:p>
          <a:p>
            <a:endParaRPr lang="en-US" b="1"/>
          </a:p>
          <a:p>
            <a:endParaRPr lang="en-US" b="1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3201A091-FBCA-97CD-B858-2FA1FD2754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9926400"/>
              </p:ext>
            </p:extLst>
          </p:nvPr>
        </p:nvGraphicFramePr>
        <p:xfrm>
          <a:off x="3670934" y="727281"/>
          <a:ext cx="7926707" cy="3712510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1028465">
                  <a:extLst>
                    <a:ext uri="{9D8B030D-6E8A-4147-A177-3AD203B41FA5}">
                      <a16:colId xmlns:a16="http://schemas.microsoft.com/office/drawing/2014/main" val="4254719801"/>
                    </a:ext>
                  </a:extLst>
                </a:gridCol>
                <a:gridCol w="1293246">
                  <a:extLst>
                    <a:ext uri="{9D8B030D-6E8A-4147-A177-3AD203B41FA5}">
                      <a16:colId xmlns:a16="http://schemas.microsoft.com/office/drawing/2014/main" val="2933115725"/>
                    </a:ext>
                  </a:extLst>
                </a:gridCol>
                <a:gridCol w="1293246">
                  <a:extLst>
                    <a:ext uri="{9D8B030D-6E8A-4147-A177-3AD203B41FA5}">
                      <a16:colId xmlns:a16="http://schemas.microsoft.com/office/drawing/2014/main" val="2895051095"/>
                    </a:ext>
                  </a:extLst>
                </a:gridCol>
                <a:gridCol w="1070273">
                  <a:extLst>
                    <a:ext uri="{9D8B030D-6E8A-4147-A177-3AD203B41FA5}">
                      <a16:colId xmlns:a16="http://schemas.microsoft.com/office/drawing/2014/main" val="2793393973"/>
                    </a:ext>
                  </a:extLst>
                </a:gridCol>
                <a:gridCol w="1098145">
                  <a:extLst>
                    <a:ext uri="{9D8B030D-6E8A-4147-A177-3AD203B41FA5}">
                      <a16:colId xmlns:a16="http://schemas.microsoft.com/office/drawing/2014/main" val="1966425981"/>
                    </a:ext>
                  </a:extLst>
                </a:gridCol>
                <a:gridCol w="2143332">
                  <a:extLst>
                    <a:ext uri="{9D8B030D-6E8A-4147-A177-3AD203B41FA5}">
                      <a16:colId xmlns:a16="http://schemas.microsoft.com/office/drawing/2014/main" val="139887658"/>
                    </a:ext>
                  </a:extLst>
                </a:gridCol>
              </a:tblGrid>
              <a:tr h="742502">
                <a:tc>
                  <a:txBody>
                    <a:bodyPr/>
                    <a:lstStyle/>
                    <a:p>
                      <a:r>
                        <a:rPr lang="en-US" sz="2000"/>
                        <a:t>Model</a:t>
                      </a:r>
                    </a:p>
                  </a:txBody>
                  <a:tcPr marL="100338" marR="100338" marT="50169" marB="50169"/>
                </a:tc>
                <a:tc>
                  <a:txBody>
                    <a:bodyPr/>
                    <a:lstStyle/>
                    <a:p>
                      <a:r>
                        <a:rPr lang="en-US" sz="2000" err="1"/>
                        <a:t>Rsquare</a:t>
                      </a:r>
                      <a:endParaRPr lang="en-US" sz="2000"/>
                    </a:p>
                  </a:txBody>
                  <a:tcPr marL="100338" marR="100338" marT="50169" marB="50169"/>
                </a:tc>
                <a:tc>
                  <a:txBody>
                    <a:bodyPr/>
                    <a:lstStyle/>
                    <a:p>
                      <a:r>
                        <a:rPr lang="en-US" sz="2000"/>
                        <a:t>Adj </a:t>
                      </a:r>
                      <a:r>
                        <a:rPr lang="en-US" sz="2000" err="1"/>
                        <a:t>Rsquare</a:t>
                      </a:r>
                      <a:endParaRPr lang="en-US" sz="2000"/>
                    </a:p>
                  </a:txBody>
                  <a:tcPr marL="100338" marR="100338" marT="50169" marB="50169"/>
                </a:tc>
                <a:tc>
                  <a:txBody>
                    <a:bodyPr/>
                    <a:lstStyle/>
                    <a:p>
                      <a:r>
                        <a:rPr lang="en-US" sz="2000"/>
                        <a:t>RMSE</a:t>
                      </a:r>
                    </a:p>
                  </a:txBody>
                  <a:tcPr marL="100338" marR="100338" marT="50169" marB="50169"/>
                </a:tc>
                <a:tc>
                  <a:txBody>
                    <a:bodyPr/>
                    <a:lstStyle/>
                    <a:p>
                      <a:r>
                        <a:rPr lang="en-US" sz="2000"/>
                        <a:t>All sig</a:t>
                      </a:r>
                    </a:p>
                  </a:txBody>
                  <a:tcPr marL="100338" marR="100338" marT="50169" marB="50169"/>
                </a:tc>
                <a:tc>
                  <a:txBody>
                    <a:bodyPr/>
                    <a:lstStyle/>
                    <a:p>
                      <a:r>
                        <a:rPr lang="en-US" sz="2000"/>
                        <a:t>Issue</a:t>
                      </a:r>
                    </a:p>
                  </a:txBody>
                  <a:tcPr marL="100338" marR="100338" marT="50169" marB="50169"/>
                </a:tc>
                <a:extLst>
                  <a:ext uri="{0D108BD9-81ED-4DB2-BD59-A6C34878D82A}">
                    <a16:rowId xmlns:a16="http://schemas.microsoft.com/office/drawing/2014/main" val="4278473041"/>
                  </a:ext>
                </a:extLst>
              </a:tr>
              <a:tr h="742502">
                <a:tc>
                  <a:txBody>
                    <a:bodyPr/>
                    <a:lstStyle/>
                    <a:p>
                      <a:r>
                        <a:rPr lang="en-US" sz="2000"/>
                        <a:t>Model 1</a:t>
                      </a:r>
                    </a:p>
                  </a:txBody>
                  <a:tcPr marL="100338" marR="100338" marT="50169" marB="50169"/>
                </a:tc>
                <a:tc>
                  <a:txBody>
                    <a:bodyPr/>
                    <a:lstStyle/>
                    <a:p>
                      <a:r>
                        <a:rPr lang="en-US" sz="2000"/>
                        <a:t>69.2%</a:t>
                      </a:r>
                    </a:p>
                  </a:txBody>
                  <a:tcPr marL="100338" marR="100338" marT="50169" marB="50169"/>
                </a:tc>
                <a:tc>
                  <a:txBody>
                    <a:bodyPr/>
                    <a:lstStyle/>
                    <a:p>
                      <a:r>
                        <a:rPr lang="en-US" sz="2000"/>
                        <a:t>69.1%</a:t>
                      </a:r>
                    </a:p>
                  </a:txBody>
                  <a:tcPr marL="100338" marR="100338" marT="50169" marB="50169"/>
                </a:tc>
                <a:tc>
                  <a:txBody>
                    <a:bodyPr/>
                    <a:lstStyle/>
                    <a:p>
                      <a:r>
                        <a:rPr lang="en-US" sz="2000"/>
                        <a:t>4.33</a:t>
                      </a:r>
                    </a:p>
                  </a:txBody>
                  <a:tcPr marL="100338" marR="100338" marT="50169" marB="50169"/>
                </a:tc>
                <a:tc>
                  <a:txBody>
                    <a:bodyPr/>
                    <a:lstStyle/>
                    <a:p>
                      <a:r>
                        <a:rPr lang="en-US" sz="2000"/>
                        <a:t>Sig</a:t>
                      </a:r>
                    </a:p>
                  </a:txBody>
                  <a:tcPr marL="100338" marR="100338" marT="50169" marB="50169"/>
                </a:tc>
                <a:tc>
                  <a:txBody>
                    <a:bodyPr/>
                    <a:lstStyle/>
                    <a:p>
                      <a:r>
                        <a:rPr lang="en-US" sz="2000"/>
                        <a:t>Limited</a:t>
                      </a:r>
                    </a:p>
                  </a:txBody>
                  <a:tcPr marL="100338" marR="100338" marT="50169" marB="50169"/>
                </a:tc>
                <a:extLst>
                  <a:ext uri="{0D108BD9-81ED-4DB2-BD59-A6C34878D82A}">
                    <a16:rowId xmlns:a16="http://schemas.microsoft.com/office/drawing/2014/main" val="60085680"/>
                  </a:ext>
                </a:extLst>
              </a:tr>
              <a:tr h="742502">
                <a:tc>
                  <a:txBody>
                    <a:bodyPr/>
                    <a:lstStyle/>
                    <a:p>
                      <a:r>
                        <a:rPr lang="en-US" sz="2000"/>
                        <a:t>Model 2</a:t>
                      </a:r>
                    </a:p>
                  </a:txBody>
                  <a:tcPr marL="100338" marR="100338" marT="50169" marB="50169"/>
                </a:tc>
                <a:tc>
                  <a:txBody>
                    <a:bodyPr/>
                    <a:lstStyle/>
                    <a:p>
                      <a:r>
                        <a:rPr lang="en-US" sz="2000"/>
                        <a:t>81.9%</a:t>
                      </a:r>
                    </a:p>
                  </a:txBody>
                  <a:tcPr marL="100338" marR="100338" marT="50169" marB="50169"/>
                </a:tc>
                <a:tc>
                  <a:txBody>
                    <a:bodyPr/>
                    <a:lstStyle/>
                    <a:p>
                      <a:r>
                        <a:rPr lang="en-US" sz="2000"/>
                        <a:t>81.7%</a:t>
                      </a:r>
                    </a:p>
                  </a:txBody>
                  <a:tcPr marL="100338" marR="100338" marT="50169" marB="50169"/>
                </a:tc>
                <a:tc>
                  <a:txBody>
                    <a:bodyPr/>
                    <a:lstStyle/>
                    <a:p>
                      <a:r>
                        <a:rPr lang="en-US" sz="2000"/>
                        <a:t>3.34</a:t>
                      </a:r>
                    </a:p>
                  </a:txBody>
                  <a:tcPr marL="100338" marR="100338" marT="50169" marB="50169"/>
                </a:tc>
                <a:tc>
                  <a:txBody>
                    <a:bodyPr/>
                    <a:lstStyle/>
                    <a:p>
                      <a:r>
                        <a:rPr lang="en-US" sz="2000"/>
                        <a:t>No Sig</a:t>
                      </a:r>
                    </a:p>
                  </a:txBody>
                  <a:tcPr marL="100338" marR="100338" marT="50169" marB="50169"/>
                </a:tc>
                <a:tc>
                  <a:txBody>
                    <a:bodyPr/>
                    <a:lstStyle/>
                    <a:p>
                      <a:r>
                        <a:rPr lang="en-US" sz="2000"/>
                        <a:t>Acceleration NS</a:t>
                      </a:r>
                    </a:p>
                  </a:txBody>
                  <a:tcPr marL="100338" marR="100338" marT="50169" marB="50169"/>
                </a:tc>
                <a:extLst>
                  <a:ext uri="{0D108BD9-81ED-4DB2-BD59-A6C34878D82A}">
                    <a16:rowId xmlns:a16="http://schemas.microsoft.com/office/drawing/2014/main" val="848842665"/>
                  </a:ext>
                </a:extLst>
              </a:tr>
              <a:tr h="742502">
                <a:tc>
                  <a:txBody>
                    <a:bodyPr/>
                    <a:lstStyle/>
                    <a:p>
                      <a:r>
                        <a:rPr lang="en-US" sz="2000"/>
                        <a:t>Model 3</a:t>
                      </a:r>
                    </a:p>
                  </a:txBody>
                  <a:tcPr marL="100338" marR="100338" marT="50169" marB="50169"/>
                </a:tc>
                <a:tc>
                  <a:txBody>
                    <a:bodyPr/>
                    <a:lstStyle/>
                    <a:p>
                      <a:r>
                        <a:rPr lang="en-US" sz="2000"/>
                        <a:t>82.4%</a:t>
                      </a:r>
                    </a:p>
                  </a:txBody>
                  <a:tcPr marL="100338" marR="100338" marT="50169" marB="50169"/>
                </a:tc>
                <a:tc>
                  <a:txBody>
                    <a:bodyPr/>
                    <a:lstStyle/>
                    <a:p>
                      <a:r>
                        <a:rPr lang="en-US" sz="2000"/>
                        <a:t>82.1%</a:t>
                      </a:r>
                    </a:p>
                  </a:txBody>
                  <a:tcPr marL="100338" marR="100338" marT="50169" marB="50169"/>
                </a:tc>
                <a:tc>
                  <a:txBody>
                    <a:bodyPr/>
                    <a:lstStyle/>
                    <a:p>
                      <a:r>
                        <a:rPr lang="en-US" sz="2000"/>
                        <a:t>3.31</a:t>
                      </a:r>
                    </a:p>
                  </a:txBody>
                  <a:tcPr marL="100338" marR="100338" marT="50169" marB="50169"/>
                </a:tc>
                <a:tc>
                  <a:txBody>
                    <a:bodyPr/>
                    <a:lstStyle/>
                    <a:p>
                      <a:r>
                        <a:rPr lang="en-US" sz="2000"/>
                        <a:t>No Sig</a:t>
                      </a:r>
                    </a:p>
                  </a:txBody>
                  <a:tcPr marL="100338" marR="100338" marT="50169" marB="50169"/>
                </a:tc>
                <a:tc>
                  <a:txBody>
                    <a:bodyPr/>
                    <a:lstStyle/>
                    <a:p>
                      <a:r>
                        <a:rPr lang="en-US" sz="2000"/>
                        <a:t>Multicollinearity</a:t>
                      </a:r>
                    </a:p>
                  </a:txBody>
                  <a:tcPr marL="100338" marR="100338" marT="50169" marB="50169"/>
                </a:tc>
                <a:extLst>
                  <a:ext uri="{0D108BD9-81ED-4DB2-BD59-A6C34878D82A}">
                    <a16:rowId xmlns:a16="http://schemas.microsoft.com/office/drawing/2014/main" val="2218925600"/>
                  </a:ext>
                </a:extLst>
              </a:tr>
              <a:tr h="742502">
                <a:tc>
                  <a:txBody>
                    <a:bodyPr/>
                    <a:lstStyle/>
                    <a:p>
                      <a:r>
                        <a:rPr lang="en-US" sz="2000"/>
                        <a:t>Model 4</a:t>
                      </a:r>
                    </a:p>
                  </a:txBody>
                  <a:tcPr marL="100338" marR="100338" marT="50169" marB="50169"/>
                </a:tc>
                <a:tc>
                  <a:txBody>
                    <a:bodyPr/>
                    <a:lstStyle/>
                    <a:p>
                      <a:r>
                        <a:rPr lang="en-US" sz="2000"/>
                        <a:t>84.3%</a:t>
                      </a:r>
                    </a:p>
                  </a:txBody>
                  <a:tcPr marL="100338" marR="100338" marT="50169" marB="50169"/>
                </a:tc>
                <a:tc>
                  <a:txBody>
                    <a:bodyPr/>
                    <a:lstStyle/>
                    <a:p>
                      <a:r>
                        <a:rPr lang="en-US" sz="2000"/>
                        <a:t>84..1%</a:t>
                      </a:r>
                    </a:p>
                  </a:txBody>
                  <a:tcPr marL="100338" marR="100338" marT="50169" marB="50169"/>
                </a:tc>
                <a:tc>
                  <a:txBody>
                    <a:bodyPr/>
                    <a:lstStyle/>
                    <a:p>
                      <a:r>
                        <a:rPr lang="en-US" sz="2000"/>
                        <a:t>3.11 </a:t>
                      </a:r>
                    </a:p>
                  </a:txBody>
                  <a:tcPr marL="100338" marR="100338" marT="50169" marB="50169"/>
                </a:tc>
                <a:tc>
                  <a:txBody>
                    <a:bodyPr/>
                    <a:lstStyle/>
                    <a:p>
                      <a:r>
                        <a:rPr lang="en-US" sz="2000"/>
                        <a:t>Sig</a:t>
                      </a:r>
                    </a:p>
                  </a:txBody>
                  <a:tcPr marL="100338" marR="100338" marT="50169" marB="50169"/>
                </a:tc>
                <a:tc>
                  <a:txBody>
                    <a:bodyPr/>
                    <a:lstStyle/>
                    <a:p>
                      <a:r>
                        <a:rPr lang="en-US" sz="2000"/>
                        <a:t>None</a:t>
                      </a:r>
                    </a:p>
                  </a:txBody>
                  <a:tcPr marL="100338" marR="100338" marT="50169" marB="50169"/>
                </a:tc>
                <a:extLst>
                  <a:ext uri="{0D108BD9-81ED-4DB2-BD59-A6C34878D82A}">
                    <a16:rowId xmlns:a16="http://schemas.microsoft.com/office/drawing/2014/main" val="27332609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83645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6A9A9A7-F1D2-237D-AC72-E21A286F0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Model 4- Hypothesis Tests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CDB14AAA-1F04-769D-E7F0-4F68C8EB9283}"/>
                  </a:ext>
                </a:extLst>
              </p:cNvPr>
              <p:cNvSpPr>
                <a:spLocks noGrp="1"/>
              </p:cNvSpPr>
              <p:nvPr>
                <p:ph sz="quarter" idx="15"/>
              </p:nvPr>
            </p:nvSpPr>
            <p:spPr>
              <a:xfrm>
                <a:off x="403861" y="2774877"/>
                <a:ext cx="5388768" cy="3283794"/>
              </a:xfrm>
            </p:spPr>
            <p:txBody>
              <a:bodyPr/>
              <a:lstStyle/>
              <a:p>
                <a:r>
                  <a:rPr lang="en-US" sz="2400" b="1"/>
                  <a:t>Result:</a:t>
                </a:r>
              </a:p>
              <a:p>
                <a:r>
                  <a:rPr lang="en-US"/>
                  <a:t>Coefficient: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r>
                  <a:rPr lang="en-US"/>
                  <a:t> = -0.0000451</a:t>
                </a:r>
              </a:p>
              <a:p>
                <a:r>
                  <a:rPr lang="en-US"/>
                  <a:t>t-ratio: 7.72</a:t>
                </a:r>
              </a:p>
              <a:p>
                <a:r>
                  <a:rPr lang="en-US"/>
                  <a:t>P-value: &lt;.0001</a:t>
                </a:r>
              </a:p>
              <a:p>
                <a:r>
                  <a:rPr lang="en-US" b="1"/>
                  <a:t>Decision: Reject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endParaRPr lang="en-US" b="1"/>
              </a:p>
              <a:p>
                <a:r>
                  <a:rPr lang="en-US"/>
                  <a:t>Conclusion: The interaction is highly significant! The weight penalty decreased over time 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CDB14AAA-1F04-769D-E7F0-4F68C8EB92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5"/>
              </p:nvPr>
            </p:nvSpPr>
            <p:spPr>
              <a:xfrm>
                <a:off x="403861" y="2774877"/>
                <a:ext cx="5388768" cy="3283794"/>
              </a:xfrm>
              <a:blipFill>
                <a:blip r:embed="rId3"/>
                <a:stretch>
                  <a:fillRect l="-3394" t="-2597" r="-3167" b="-11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D5481FA-B160-33FB-9908-4E4D26D46C58}"/>
                  </a:ext>
                </a:extLst>
              </p:cNvPr>
              <p:cNvSpPr>
                <a:spLocks noGrp="1"/>
              </p:cNvSpPr>
              <p:nvPr>
                <p:ph sz="quarter" idx="14"/>
              </p:nvPr>
            </p:nvSpPr>
            <p:spPr>
              <a:xfrm>
                <a:off x="594360" y="457201"/>
                <a:ext cx="6188995" cy="230505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400" b="1"/>
                  <a:t>Key Hypothesis Test: Interaction</a:t>
                </a:r>
              </a:p>
              <a:p>
                <a:pPr marL="0" indent="0">
                  <a:buNone/>
                </a:pPr>
                <a:r>
                  <a:rPr lang="en-US"/>
                  <a:t>Testing the Interaction Effect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/>
                  <a:t>: Weight effect does NOT depend on year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r>
                  <a:rPr lang="en-US"/>
                  <a:t> =0)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/>
                  <a:t>Weight effect DEPENDS on year (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/>
                  <a:t> 0)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D5481FA-B160-33FB-9908-4E4D26D46C5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xfrm>
                <a:off x="594360" y="457201"/>
                <a:ext cx="6188995" cy="2305050"/>
              </a:xfrm>
              <a:blipFill>
                <a:blip r:embed="rId4"/>
                <a:stretch>
                  <a:fillRect l="-30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276951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759DC4-8B30-98A0-5BAB-C78BA4A4AD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102875"/>
            <a:ext cx="10873740" cy="1680205"/>
          </a:xfrm>
        </p:spPr>
        <p:txBody>
          <a:bodyPr anchor="b">
            <a:normAutofit/>
          </a:bodyPr>
          <a:lstStyle/>
          <a:p>
            <a:r>
              <a:rPr lang="en-US"/>
              <a:t>All Predictors Significant: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9D9501F5-D6C8-1082-1D2C-A28D51F1BC53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2228109529"/>
              </p:ext>
            </p:extLst>
          </p:nvPr>
        </p:nvGraphicFramePr>
        <p:xfrm>
          <a:off x="3657600" y="2318396"/>
          <a:ext cx="7810500" cy="3626556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2603500">
                  <a:extLst>
                    <a:ext uri="{9D8B030D-6E8A-4147-A177-3AD203B41FA5}">
                      <a16:colId xmlns:a16="http://schemas.microsoft.com/office/drawing/2014/main" val="2126788443"/>
                    </a:ext>
                  </a:extLst>
                </a:gridCol>
                <a:gridCol w="2603500">
                  <a:extLst>
                    <a:ext uri="{9D8B030D-6E8A-4147-A177-3AD203B41FA5}">
                      <a16:colId xmlns:a16="http://schemas.microsoft.com/office/drawing/2014/main" val="1558739213"/>
                    </a:ext>
                  </a:extLst>
                </a:gridCol>
                <a:gridCol w="2603500">
                  <a:extLst>
                    <a:ext uri="{9D8B030D-6E8A-4147-A177-3AD203B41FA5}">
                      <a16:colId xmlns:a16="http://schemas.microsoft.com/office/drawing/2014/main" val="2783541155"/>
                    </a:ext>
                  </a:extLst>
                </a:gridCol>
              </a:tblGrid>
              <a:tr h="604426">
                <a:tc>
                  <a:txBody>
                    <a:bodyPr/>
                    <a:lstStyle/>
                    <a:p>
                      <a:r>
                        <a:rPr lang="en-US" sz="2700"/>
                        <a:t>Predictor</a:t>
                      </a:r>
                    </a:p>
                  </a:txBody>
                  <a:tcPr marL="137369" marR="137369" marT="68685" marB="68685"/>
                </a:tc>
                <a:tc>
                  <a:txBody>
                    <a:bodyPr/>
                    <a:lstStyle/>
                    <a:p>
                      <a:r>
                        <a:rPr lang="en-US" sz="2700"/>
                        <a:t>P-value</a:t>
                      </a:r>
                    </a:p>
                  </a:txBody>
                  <a:tcPr marL="137369" marR="137369" marT="68685" marB="68685"/>
                </a:tc>
                <a:tc>
                  <a:txBody>
                    <a:bodyPr/>
                    <a:lstStyle/>
                    <a:p>
                      <a:r>
                        <a:rPr lang="en-US" sz="2700"/>
                        <a:t>Significant?</a:t>
                      </a:r>
                    </a:p>
                  </a:txBody>
                  <a:tcPr marL="137369" marR="137369" marT="68685" marB="68685"/>
                </a:tc>
                <a:extLst>
                  <a:ext uri="{0D108BD9-81ED-4DB2-BD59-A6C34878D82A}">
                    <a16:rowId xmlns:a16="http://schemas.microsoft.com/office/drawing/2014/main" val="2050031726"/>
                  </a:ext>
                </a:extLst>
              </a:tr>
              <a:tr h="604426">
                <a:tc>
                  <a:txBody>
                    <a:bodyPr/>
                    <a:lstStyle/>
                    <a:p>
                      <a:r>
                        <a:rPr lang="en-US" sz="2700"/>
                        <a:t>Weight</a:t>
                      </a:r>
                    </a:p>
                  </a:txBody>
                  <a:tcPr marL="137369" marR="137369" marT="68685" marB="68685"/>
                </a:tc>
                <a:tc>
                  <a:txBody>
                    <a:bodyPr/>
                    <a:lstStyle/>
                    <a:p>
                      <a:r>
                        <a:rPr lang="en-US" sz="2700"/>
                        <a:t>&lt;0.0001</a:t>
                      </a:r>
                    </a:p>
                  </a:txBody>
                  <a:tcPr marL="137369" marR="137369" marT="68685" marB="68685"/>
                </a:tc>
                <a:tc>
                  <a:txBody>
                    <a:bodyPr/>
                    <a:lstStyle/>
                    <a:p>
                      <a:r>
                        <a:rPr lang="en-US" sz="2700"/>
                        <a:t>Significant</a:t>
                      </a:r>
                    </a:p>
                  </a:txBody>
                  <a:tcPr marL="137369" marR="137369" marT="68685" marB="68685"/>
                </a:tc>
                <a:extLst>
                  <a:ext uri="{0D108BD9-81ED-4DB2-BD59-A6C34878D82A}">
                    <a16:rowId xmlns:a16="http://schemas.microsoft.com/office/drawing/2014/main" val="3927751751"/>
                  </a:ext>
                </a:extLst>
              </a:tr>
              <a:tr h="604426">
                <a:tc>
                  <a:txBody>
                    <a:bodyPr/>
                    <a:lstStyle/>
                    <a:p>
                      <a:r>
                        <a:rPr lang="en-US" sz="2700"/>
                        <a:t>Year</a:t>
                      </a:r>
                    </a:p>
                  </a:txBody>
                  <a:tcPr marL="137369" marR="137369" marT="68685" marB="68685"/>
                </a:tc>
                <a:tc>
                  <a:txBody>
                    <a:bodyPr/>
                    <a:lstStyle/>
                    <a:p>
                      <a:r>
                        <a:rPr lang="en-US" sz="2700"/>
                        <a:t>&lt;.0001</a:t>
                      </a:r>
                    </a:p>
                  </a:txBody>
                  <a:tcPr marL="137369" marR="137369" marT="68685" marB="68685"/>
                </a:tc>
                <a:tc>
                  <a:txBody>
                    <a:bodyPr/>
                    <a:lstStyle/>
                    <a:p>
                      <a:r>
                        <a:rPr lang="en-US" sz="2700"/>
                        <a:t>Significant</a:t>
                      </a:r>
                    </a:p>
                  </a:txBody>
                  <a:tcPr marL="137369" marR="137369" marT="68685" marB="68685"/>
                </a:tc>
                <a:extLst>
                  <a:ext uri="{0D108BD9-81ED-4DB2-BD59-A6C34878D82A}">
                    <a16:rowId xmlns:a16="http://schemas.microsoft.com/office/drawing/2014/main" val="3132048326"/>
                  </a:ext>
                </a:extLst>
              </a:tr>
              <a:tr h="604426">
                <a:tc>
                  <a:txBody>
                    <a:bodyPr/>
                    <a:lstStyle/>
                    <a:p>
                      <a:r>
                        <a:rPr lang="en-US" sz="2700"/>
                        <a:t>Origin_Europe</a:t>
                      </a:r>
                    </a:p>
                  </a:txBody>
                  <a:tcPr marL="137369" marR="137369" marT="68685" marB="68685"/>
                </a:tc>
                <a:tc>
                  <a:txBody>
                    <a:bodyPr/>
                    <a:lstStyle/>
                    <a:p>
                      <a:r>
                        <a:rPr lang="en-US" sz="2700"/>
                        <a:t>&lt;.0001</a:t>
                      </a:r>
                    </a:p>
                  </a:txBody>
                  <a:tcPr marL="137369" marR="137369" marT="68685" marB="68685"/>
                </a:tc>
                <a:tc>
                  <a:txBody>
                    <a:bodyPr/>
                    <a:lstStyle/>
                    <a:p>
                      <a:r>
                        <a:rPr lang="en-US" sz="2700"/>
                        <a:t>Significant</a:t>
                      </a:r>
                    </a:p>
                  </a:txBody>
                  <a:tcPr marL="137369" marR="137369" marT="68685" marB="68685"/>
                </a:tc>
                <a:extLst>
                  <a:ext uri="{0D108BD9-81ED-4DB2-BD59-A6C34878D82A}">
                    <a16:rowId xmlns:a16="http://schemas.microsoft.com/office/drawing/2014/main" val="328100900"/>
                  </a:ext>
                </a:extLst>
              </a:tr>
              <a:tr h="604426">
                <a:tc>
                  <a:txBody>
                    <a:bodyPr/>
                    <a:lstStyle/>
                    <a:p>
                      <a:r>
                        <a:rPr lang="en-US" sz="2700"/>
                        <a:t>Origin_Japan</a:t>
                      </a:r>
                    </a:p>
                  </a:txBody>
                  <a:tcPr marL="137369" marR="137369" marT="68685" marB="68685"/>
                </a:tc>
                <a:tc>
                  <a:txBody>
                    <a:bodyPr/>
                    <a:lstStyle/>
                    <a:p>
                      <a:r>
                        <a:rPr lang="en-US" sz="2700"/>
                        <a:t>0.0006</a:t>
                      </a:r>
                    </a:p>
                  </a:txBody>
                  <a:tcPr marL="137369" marR="137369" marT="68685" marB="68685"/>
                </a:tc>
                <a:tc>
                  <a:txBody>
                    <a:bodyPr/>
                    <a:lstStyle/>
                    <a:p>
                      <a:r>
                        <a:rPr lang="en-US" sz="2700"/>
                        <a:t>Significant</a:t>
                      </a:r>
                    </a:p>
                  </a:txBody>
                  <a:tcPr marL="137369" marR="137369" marT="68685" marB="68685"/>
                </a:tc>
                <a:extLst>
                  <a:ext uri="{0D108BD9-81ED-4DB2-BD59-A6C34878D82A}">
                    <a16:rowId xmlns:a16="http://schemas.microsoft.com/office/drawing/2014/main" val="1472462007"/>
                  </a:ext>
                </a:extLst>
              </a:tr>
              <a:tr h="604426">
                <a:tc>
                  <a:txBody>
                    <a:bodyPr/>
                    <a:lstStyle/>
                    <a:p>
                      <a:r>
                        <a:rPr lang="en-US" sz="2700"/>
                        <a:t>Weight * Year</a:t>
                      </a:r>
                    </a:p>
                  </a:txBody>
                  <a:tcPr marL="137369" marR="137369" marT="68685" marB="68685"/>
                </a:tc>
                <a:tc>
                  <a:txBody>
                    <a:bodyPr/>
                    <a:lstStyle/>
                    <a:p>
                      <a:r>
                        <a:rPr lang="en-US" sz="2700"/>
                        <a:t>&lt;0.0001</a:t>
                      </a:r>
                    </a:p>
                  </a:txBody>
                  <a:tcPr marL="137369" marR="137369" marT="68685" marB="68685"/>
                </a:tc>
                <a:tc>
                  <a:txBody>
                    <a:bodyPr/>
                    <a:lstStyle/>
                    <a:p>
                      <a:r>
                        <a:rPr lang="en-US" sz="2700"/>
                        <a:t>Significant</a:t>
                      </a:r>
                    </a:p>
                  </a:txBody>
                  <a:tcPr marL="137369" marR="137369" marT="68685" marB="68685"/>
                </a:tc>
                <a:extLst>
                  <a:ext uri="{0D108BD9-81ED-4DB2-BD59-A6C34878D82A}">
                    <a16:rowId xmlns:a16="http://schemas.microsoft.com/office/drawing/2014/main" val="27432123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50768898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Swiss">
      <a:dk1>
        <a:srgbClr val="000000"/>
      </a:dk1>
      <a:lt1>
        <a:srgbClr val="FFFFFF"/>
      </a:lt1>
      <a:dk2>
        <a:srgbClr val="E4E4E4"/>
      </a:dk2>
      <a:lt2>
        <a:srgbClr val="7CA655"/>
      </a:lt2>
      <a:accent1>
        <a:srgbClr val="A9D4DB"/>
      </a:accent1>
      <a:accent2>
        <a:srgbClr val="FBE284"/>
      </a:accent2>
      <a:accent3>
        <a:srgbClr val="4495A2"/>
      </a:accent3>
      <a:accent4>
        <a:srgbClr val="AA5881"/>
      </a:accent4>
      <a:accent5>
        <a:srgbClr val="E06742"/>
      </a:accent5>
      <a:accent6>
        <a:srgbClr val="F9D448"/>
      </a:accent6>
      <a:hlink>
        <a:srgbClr val="4495A2"/>
      </a:hlink>
      <a:folHlink>
        <a:srgbClr val="AA5881"/>
      </a:folHlink>
    </a:clrScheme>
    <a:fontScheme name="Custom 175">
      <a:majorFont>
        <a:latin typeface="Franklin Gothic Demi"/>
        <a:ea typeface=""/>
        <a:cs typeface=""/>
      </a:majorFont>
      <a:minorFont>
        <a:latin typeface="Franklin Gothic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78853419_Win32_SL_V5" id="{958D2C9E-948D-4354-BF9D-DF8AE3C2B240}" vid="{22D4A967-05D2-4D72-8594-54CFF341483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54DAC12FAF5D842A6699E22A07C3267" ma:contentTypeVersion="12" ma:contentTypeDescription="Create a new document." ma:contentTypeScope="" ma:versionID="1ef8c10ab466cae6cf0baf7edcde8721">
  <xsd:schema xmlns:xsd="http://www.w3.org/2001/XMLSchema" xmlns:xs="http://www.w3.org/2001/XMLSchema" xmlns:p="http://schemas.microsoft.com/office/2006/metadata/properties" xmlns:ns3="323d0037-6710-4f32-b890-b4e71b9059ce" xmlns:ns4="abb0a924-4838-4170-952b-8255e857425c" targetNamespace="http://schemas.microsoft.com/office/2006/metadata/properties" ma:root="true" ma:fieldsID="98dbccf381ef041eac115a723aa998d3" ns3:_="" ns4:_="">
    <xsd:import namespace="323d0037-6710-4f32-b890-b4e71b9059ce"/>
    <xsd:import namespace="abb0a924-4838-4170-952b-8255e857425c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ObjectDetectorVersions" minOccurs="0"/>
                <xsd:element ref="ns3:_activity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3d0037-6710-4f32-b890-b4e71b9059c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ObjectDetectorVersions" ma:index="15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_activity" ma:index="16" nillable="true" ma:displayName="_activity" ma:hidden="true" ma:internalName="_activity">
      <xsd:simpleType>
        <xsd:restriction base="dms:Note"/>
      </xsd:simpleType>
    </xsd:element>
    <xsd:element name="MediaServiceSearchProperties" ma:index="17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bb0a924-4838-4170-952b-8255e857425c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4" ma:displayName="Content Type"/>
        <xsd:element ref="dc:title" minOccurs="0" maxOccurs="1" ma:index="3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323d0037-6710-4f32-b890-b4e71b9059ce" xsi:nil="true"/>
    <_activity xmlns="323d0037-6710-4f32-b890-b4e71b9059ce" xsi:nil="true"/>
  </documentManagement>
</p:properties>
</file>

<file path=customXml/itemProps1.xml><?xml version="1.0" encoding="utf-8"?>
<ds:datastoreItem xmlns:ds="http://schemas.openxmlformats.org/officeDocument/2006/customXml" ds:itemID="{C21FFAC0-05A2-416A-B06C-C248395482C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9C409B1-3FA0-4B29-8193-D3527A429FF0}">
  <ds:schemaRefs>
    <ds:schemaRef ds:uri="323d0037-6710-4f32-b890-b4e71b9059ce"/>
    <ds:schemaRef ds:uri="abb0a924-4838-4170-952b-8255e857425c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4F4B194E-8B30-4377-8C59-ECFB902D2A26}">
  <ds:schemaRefs>
    <ds:schemaRef ds:uri="323d0037-6710-4f32-b890-b4e71b9059ce"/>
    <ds:schemaRef ds:uri="http://purl.org/dc/dcmitype/"/>
    <ds:schemaRef ds:uri="http://schemas.microsoft.com/office/2006/documentManagement/types"/>
    <ds:schemaRef ds:uri="http://purl.org/dc/terms/"/>
    <ds:schemaRef ds:uri="http://schemas.microsoft.com/office/infopath/2007/PartnerControls"/>
    <ds:schemaRef ds:uri="http://www.w3.org/XML/1998/namespace"/>
    <ds:schemaRef ds:uri="http://purl.org/dc/elements/1.1/"/>
    <ds:schemaRef ds:uri="http://schemas.openxmlformats.org/package/2006/metadata/core-properties"/>
    <ds:schemaRef ds:uri="abb0a924-4838-4170-952b-8255e857425c"/>
    <ds:schemaRef ds:uri="http://schemas.microsoft.com/office/2006/metadata/propertie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{41AA3AA5-A4E9-40C1-B76E-48DAEC3BE175}TFd3b75063-ff25-434d-b12c-efeaf07d16c3292f62b5_win32-75a75c970d8e</Template>
  <TotalTime>0</TotalTime>
  <Words>907</Words>
  <Application>Microsoft Office PowerPoint</Application>
  <PresentationFormat>Widescreen</PresentationFormat>
  <Paragraphs>233</Paragraphs>
  <Slides>14</Slides>
  <Notes>10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Custom</vt:lpstr>
      <vt:lpstr>AUTO MPG REGRESSION ANALYSIS  Name: Osama Mufti &amp; Gustavo Orozco  STAT 311- Regression Analysis  Fall 2025 </vt:lpstr>
      <vt:lpstr>Research Question</vt:lpstr>
      <vt:lpstr>Dataset Overview</vt:lpstr>
      <vt:lpstr>Exploratory Data Analysis </vt:lpstr>
      <vt:lpstr>EDA-MPG by Origin</vt:lpstr>
      <vt:lpstr>Model Building Strategy </vt:lpstr>
      <vt:lpstr>Winner: Model 4  Highest R² (84.3%)  Lowest RMSE (3.11 MPG)  All predictor Significant  No Multicollinearity</vt:lpstr>
      <vt:lpstr>Model 4- Hypothesis Tests</vt:lpstr>
      <vt:lpstr>All Predictors Significant:</vt:lpstr>
      <vt:lpstr>Model 4 – The Interaction Effect</vt:lpstr>
      <vt:lpstr> </vt:lpstr>
      <vt:lpstr>Key Findings Summary</vt:lpstr>
      <vt:lpstr>Conclusions</vt:lpstr>
      <vt:lpstr>References: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Mufti, Osama A</dc:creator>
  <cp:lastModifiedBy>Mufti, Osama A</cp:lastModifiedBy>
  <cp:revision>6</cp:revision>
  <dcterms:created xsi:type="dcterms:W3CDTF">2025-12-02T13:04:02Z</dcterms:created>
  <dcterms:modified xsi:type="dcterms:W3CDTF">2025-12-02T23:08:14Z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0x010100754DAC12FAF5D842A6699E22A07C3267</vt:lpwstr>
  </property>
</Properties>
</file>